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9" r:id="rId2"/>
    <p:sldMasterId id="2147483671" r:id="rId3"/>
  </p:sldMasterIdLst>
  <p:notesMasterIdLst>
    <p:notesMasterId r:id="rId21"/>
  </p:notesMasterIdLst>
  <p:sldIdLst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sans titre" id="{264B2B9B-1456-4275-AA64-B6DD0188C5AF}">
          <p14:sldIdLst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20"/>
    <p:restoredTop sz="94660"/>
  </p:normalViewPr>
  <p:slideViewPr>
    <p:cSldViewPr>
      <p:cViewPr varScale="1">
        <p:scale>
          <a:sx n="91" d="100"/>
          <a:sy n="91" d="100"/>
        </p:scale>
        <p:origin x="-75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EFFE60-C461-448B-98B4-A7E1C7826FF0}" type="doc">
      <dgm:prSet loTypeId="urn:microsoft.com/office/officeart/2005/8/layout/chevron2" loCatId="list" qsTypeId="urn:microsoft.com/office/officeart/2005/8/quickstyle/3d1" qsCatId="3D" csTypeId="urn:microsoft.com/office/officeart/2005/8/colors/accent4_2" csCatId="accent4" phldr="1"/>
      <dgm:spPr/>
      <dgm:t>
        <a:bodyPr/>
        <a:lstStyle/>
        <a:p>
          <a:endParaRPr lang="fr-FR"/>
        </a:p>
      </dgm:t>
    </dgm:pt>
    <dgm:pt modelId="{96B44046-581E-4BF2-941D-40D651E792E8}">
      <dgm:prSet phldrT="[Texte]"/>
      <dgm:spPr/>
      <dgm:t>
        <a:bodyPr/>
        <a:lstStyle/>
        <a:p>
          <a:r>
            <a:rPr lang="fr-FR" dirty="0" smtClean="0"/>
            <a:t>1</a:t>
          </a:r>
          <a:endParaRPr lang="fr-FR" dirty="0"/>
        </a:p>
      </dgm:t>
    </dgm:pt>
    <dgm:pt modelId="{D8545A2E-E38C-432F-9F1B-4A7A65BE40C2}" type="parTrans" cxnId="{2230BCA0-83C7-434D-886B-41877C6A12B2}">
      <dgm:prSet/>
      <dgm:spPr/>
      <dgm:t>
        <a:bodyPr/>
        <a:lstStyle/>
        <a:p>
          <a:endParaRPr lang="fr-FR"/>
        </a:p>
      </dgm:t>
    </dgm:pt>
    <dgm:pt modelId="{EEAC92F2-5D79-4BC6-A217-05C3EE0C904E}" type="sibTrans" cxnId="{2230BCA0-83C7-434D-886B-41877C6A12B2}">
      <dgm:prSet/>
      <dgm:spPr/>
      <dgm:t>
        <a:bodyPr/>
        <a:lstStyle/>
        <a:p>
          <a:endParaRPr lang="fr-FR"/>
        </a:p>
      </dgm:t>
    </dgm:pt>
    <dgm:pt modelId="{48E9C51B-F1AF-4C6D-A86C-56F7ECE9A201}">
      <dgm:prSet phldrT="[Texte]"/>
      <dgm:spPr/>
      <dgm:t>
        <a:bodyPr/>
        <a:lstStyle/>
        <a:p>
          <a:r>
            <a:rPr lang="fr-FR" dirty="0" smtClean="0">
              <a:latin typeface="Arial" pitchFamily="34" charset="0"/>
              <a:cs typeface="Arial" pitchFamily="34" charset="0"/>
            </a:rPr>
            <a:t>Illustration of the </a:t>
          </a:r>
          <a:r>
            <a:rPr lang="fr-FR" dirty="0" err="1" smtClean="0">
              <a:latin typeface="Arial" pitchFamily="34" charset="0"/>
              <a:cs typeface="Arial" pitchFamily="34" charset="0"/>
            </a:rPr>
            <a:t>complete</a:t>
          </a:r>
          <a:r>
            <a:rPr lang="fr-FR" dirty="0" smtClean="0">
              <a:latin typeface="Arial" pitchFamily="34" charset="0"/>
              <a:cs typeface="Arial" pitchFamily="34" charset="0"/>
            </a:rPr>
            <a:t> </a:t>
          </a:r>
          <a:r>
            <a:rPr lang="fr-FR" dirty="0" err="1" smtClean="0">
              <a:latin typeface="Arial" pitchFamily="34" charset="0"/>
              <a:cs typeface="Arial" pitchFamily="34" charset="0"/>
            </a:rPr>
            <a:t>procedure</a:t>
          </a:r>
          <a:r>
            <a:rPr lang="fr-FR" dirty="0" smtClean="0">
              <a:latin typeface="Arial" pitchFamily="34" charset="0"/>
              <a:cs typeface="Arial" pitchFamily="34" charset="0"/>
            </a:rPr>
            <a:t> 1) </a:t>
          </a:r>
          <a:r>
            <a:rPr lang="fr-FR" dirty="0" err="1" smtClean="0">
              <a:latin typeface="Arial" pitchFamily="34" charset="0"/>
              <a:cs typeface="Arial" pitchFamily="34" charset="0"/>
            </a:rPr>
            <a:t>modeling</a:t>
          </a:r>
          <a:r>
            <a:rPr lang="fr-FR" dirty="0" smtClean="0">
              <a:latin typeface="Arial" pitchFamily="34" charset="0"/>
              <a:cs typeface="Arial" pitchFamily="34" charset="0"/>
            </a:rPr>
            <a:t> </a:t>
          </a:r>
          <a:r>
            <a:rPr lang="fr-FR" dirty="0" err="1" smtClean="0">
              <a:latin typeface="Arial" pitchFamily="34" charset="0"/>
              <a:cs typeface="Arial" pitchFamily="34" charset="0"/>
            </a:rPr>
            <a:t>at</a:t>
          </a:r>
          <a:r>
            <a:rPr lang="fr-FR" dirty="0" smtClean="0">
              <a:latin typeface="Arial" pitchFamily="34" charset="0"/>
              <a:cs typeface="Arial" pitchFamily="34" charset="0"/>
            </a:rPr>
            <a:t> macro-</a:t>
          </a:r>
          <a:r>
            <a:rPr lang="fr-FR" dirty="0" err="1" smtClean="0">
              <a:latin typeface="Arial" pitchFamily="34" charset="0"/>
              <a:cs typeface="Arial" pitchFamily="34" charset="0"/>
            </a:rPr>
            <a:t>level</a:t>
          </a:r>
          <a:r>
            <a:rPr lang="fr-FR" dirty="0" smtClean="0">
              <a:latin typeface="Arial" pitchFamily="34" charset="0"/>
              <a:cs typeface="Arial" pitchFamily="34" charset="0"/>
            </a:rPr>
            <a:t>, 2) a priori estimation of </a:t>
          </a:r>
          <a:r>
            <a:rPr lang="fr-FR" dirty="0" err="1" smtClean="0">
              <a:latin typeface="Arial" pitchFamily="34" charset="0"/>
              <a:cs typeface="Arial" pitchFamily="34" charset="0"/>
            </a:rPr>
            <a:t>uncertainties</a:t>
          </a:r>
          <a:r>
            <a:rPr lang="fr-FR" dirty="0" smtClean="0">
              <a:latin typeface="Arial" pitchFamily="34" charset="0"/>
              <a:cs typeface="Arial" pitchFamily="34" charset="0"/>
            </a:rPr>
            <a:t>, 3) </a:t>
          </a:r>
          <a:r>
            <a:rPr lang="fr-FR" dirty="0" err="1" smtClean="0">
              <a:latin typeface="Arial" pitchFamily="34" charset="0"/>
              <a:cs typeface="Arial" pitchFamily="34" charset="0"/>
            </a:rPr>
            <a:t>measurement</a:t>
          </a:r>
          <a:r>
            <a:rPr lang="fr-FR" dirty="0" smtClean="0">
              <a:latin typeface="Arial" pitchFamily="34" charset="0"/>
              <a:cs typeface="Arial" pitchFamily="34" charset="0"/>
            </a:rPr>
            <a:t>, 4) test-</a:t>
          </a:r>
          <a:r>
            <a:rPr lang="fr-FR" dirty="0" err="1" smtClean="0">
              <a:latin typeface="Arial" pitchFamily="34" charset="0"/>
              <a:cs typeface="Arial" pitchFamily="34" charset="0"/>
            </a:rPr>
            <a:t>analysis</a:t>
          </a:r>
          <a:r>
            <a:rPr lang="fr-FR" dirty="0" smtClean="0">
              <a:latin typeface="Arial" pitchFamily="34" charset="0"/>
              <a:cs typeface="Arial" pitchFamily="34" charset="0"/>
            </a:rPr>
            <a:t> </a:t>
          </a:r>
          <a:r>
            <a:rPr lang="fr-FR" dirty="0" err="1" smtClean="0">
              <a:latin typeface="Arial" pitchFamily="34" charset="0"/>
              <a:cs typeface="Arial" pitchFamily="34" charset="0"/>
            </a:rPr>
            <a:t>correlation</a:t>
          </a:r>
          <a:r>
            <a:rPr lang="fr-FR" dirty="0" smtClean="0">
              <a:latin typeface="Arial" pitchFamily="34" charset="0"/>
              <a:cs typeface="Arial" pitchFamily="34" charset="0"/>
            </a:rPr>
            <a:t>, 5) model </a:t>
          </a:r>
          <a:r>
            <a:rPr lang="fr-FR" dirty="0" err="1" smtClean="0">
              <a:latin typeface="Arial" pitchFamily="34" charset="0"/>
              <a:cs typeface="Arial" pitchFamily="34" charset="0"/>
            </a:rPr>
            <a:t>credibility</a:t>
          </a:r>
          <a:endParaRPr lang="fr-FR" dirty="0"/>
        </a:p>
      </dgm:t>
    </dgm:pt>
    <dgm:pt modelId="{F9D4DA21-5159-4D7C-8C9A-7CF648CBB5CD}" type="parTrans" cxnId="{EEE2D303-E90B-4984-B253-2A7FCBD4D337}">
      <dgm:prSet/>
      <dgm:spPr/>
      <dgm:t>
        <a:bodyPr/>
        <a:lstStyle/>
        <a:p>
          <a:endParaRPr lang="fr-FR"/>
        </a:p>
      </dgm:t>
    </dgm:pt>
    <dgm:pt modelId="{3DFDC62E-3DD8-4700-A4B9-C3F50806EF14}" type="sibTrans" cxnId="{EEE2D303-E90B-4984-B253-2A7FCBD4D337}">
      <dgm:prSet/>
      <dgm:spPr/>
      <dgm:t>
        <a:bodyPr/>
        <a:lstStyle/>
        <a:p>
          <a:endParaRPr lang="fr-FR"/>
        </a:p>
      </dgm:t>
    </dgm:pt>
    <dgm:pt modelId="{9AE6D8BC-DA9C-4EF2-AA48-800E43766399}">
      <dgm:prSet phldrT="[Texte]"/>
      <dgm:spPr/>
      <dgm:t>
        <a:bodyPr/>
        <a:lstStyle/>
        <a:p>
          <a:r>
            <a:rPr lang="fr-FR" dirty="0" smtClean="0"/>
            <a:t>2</a:t>
          </a:r>
          <a:endParaRPr lang="fr-FR" dirty="0"/>
        </a:p>
      </dgm:t>
    </dgm:pt>
    <dgm:pt modelId="{C95F2019-6949-4727-845F-426A947B64CF}" type="parTrans" cxnId="{F3A6F8B1-F5A9-4085-8045-5195EDF5B968}">
      <dgm:prSet/>
      <dgm:spPr/>
      <dgm:t>
        <a:bodyPr/>
        <a:lstStyle/>
        <a:p>
          <a:endParaRPr lang="fr-FR"/>
        </a:p>
      </dgm:t>
    </dgm:pt>
    <dgm:pt modelId="{9B4D1FF9-08D1-486C-8160-C3CDC00AAE0E}" type="sibTrans" cxnId="{F3A6F8B1-F5A9-4085-8045-5195EDF5B968}">
      <dgm:prSet/>
      <dgm:spPr/>
      <dgm:t>
        <a:bodyPr/>
        <a:lstStyle/>
        <a:p>
          <a:endParaRPr lang="fr-FR"/>
        </a:p>
      </dgm:t>
    </dgm:pt>
    <dgm:pt modelId="{1902A87B-F6D4-4B30-88F5-2979E5A50852}">
      <dgm:prSet phldrT="[Texte]"/>
      <dgm:spPr/>
      <dgm:t>
        <a:bodyPr/>
        <a:lstStyle/>
        <a:p>
          <a:r>
            <a:rPr lang="fr-FR" dirty="0" smtClean="0">
              <a:latin typeface="Arial" pitchFamily="34" charset="0"/>
              <a:cs typeface="Arial" pitchFamily="34" charset="0"/>
            </a:rPr>
            <a:t>Application of </a:t>
          </a:r>
          <a:r>
            <a:rPr lang="fr-FR" dirty="0" err="1" smtClean="0">
              <a:latin typeface="Arial" pitchFamily="34" charset="0"/>
              <a:cs typeface="Arial" pitchFamily="34" charset="0"/>
            </a:rPr>
            <a:t>methods</a:t>
          </a:r>
          <a:r>
            <a:rPr lang="fr-FR" dirty="0" smtClean="0">
              <a:latin typeface="Arial" pitchFamily="34" charset="0"/>
              <a:cs typeface="Arial" pitchFamily="34" charset="0"/>
            </a:rPr>
            <a:t> </a:t>
          </a:r>
          <a:r>
            <a:rPr lang="fr-FR" dirty="0" err="1" smtClean="0">
              <a:latin typeface="Arial" pitchFamily="34" charset="0"/>
              <a:cs typeface="Arial" pitchFamily="34" charset="0"/>
            </a:rPr>
            <a:t>tested</a:t>
          </a:r>
          <a:r>
            <a:rPr lang="fr-FR" dirty="0" smtClean="0">
              <a:latin typeface="Arial" pitchFamily="34" charset="0"/>
              <a:cs typeface="Arial" pitchFamily="34" charset="0"/>
            </a:rPr>
            <a:t> on </a:t>
          </a:r>
          <a:r>
            <a:rPr lang="fr-FR" dirty="0" err="1" smtClean="0">
              <a:latin typeface="Arial" pitchFamily="34" charset="0"/>
              <a:cs typeface="Arial" pitchFamily="34" charset="0"/>
            </a:rPr>
            <a:t>academic</a:t>
          </a:r>
          <a:r>
            <a:rPr lang="fr-FR" dirty="0" smtClean="0">
              <a:latin typeface="Arial" pitchFamily="34" charset="0"/>
              <a:cs typeface="Arial" pitchFamily="34" charset="0"/>
            </a:rPr>
            <a:t> </a:t>
          </a:r>
          <a:r>
            <a:rPr lang="fr-FR" dirty="0" err="1" smtClean="0">
              <a:latin typeface="Arial" pitchFamily="34" charset="0"/>
              <a:cs typeface="Arial" pitchFamily="34" charset="0"/>
            </a:rPr>
            <a:t>examples</a:t>
          </a:r>
          <a:r>
            <a:rPr lang="fr-FR" dirty="0" smtClean="0">
              <a:latin typeface="Arial" pitchFamily="34" charset="0"/>
              <a:cs typeface="Arial" pitchFamily="34" charset="0"/>
            </a:rPr>
            <a:t> on a </a:t>
          </a:r>
          <a:r>
            <a:rPr lang="fr-FR" dirty="0" err="1" smtClean="0">
              <a:latin typeface="Arial" pitchFamily="34" charset="0"/>
              <a:cs typeface="Arial" pitchFamily="34" charset="0"/>
            </a:rPr>
            <a:t>complex</a:t>
          </a:r>
          <a:r>
            <a:rPr lang="fr-FR" dirty="0" smtClean="0">
              <a:latin typeface="Arial" pitchFamily="34" charset="0"/>
              <a:cs typeface="Arial" pitchFamily="34" charset="0"/>
            </a:rPr>
            <a:t> structure in </a:t>
          </a:r>
          <a:r>
            <a:rPr lang="fr-FR" dirty="0" err="1" smtClean="0">
              <a:latin typeface="Arial" pitchFamily="34" charset="0"/>
              <a:cs typeface="Arial" pitchFamily="34" charset="0"/>
            </a:rPr>
            <a:t>industrial</a:t>
          </a:r>
          <a:r>
            <a:rPr lang="fr-FR" dirty="0" smtClean="0">
              <a:latin typeface="Arial" pitchFamily="34" charset="0"/>
              <a:cs typeface="Arial" pitchFamily="34" charset="0"/>
            </a:rPr>
            <a:t> </a:t>
          </a:r>
          <a:r>
            <a:rPr lang="fr-FR" dirty="0" err="1" smtClean="0">
              <a:latin typeface="Arial" pitchFamily="34" charset="0"/>
              <a:cs typeface="Arial" pitchFamily="34" charset="0"/>
            </a:rPr>
            <a:t>environment</a:t>
          </a:r>
          <a:r>
            <a:rPr lang="fr-FR" dirty="0" smtClean="0">
              <a:latin typeface="Arial" pitchFamily="34" charset="0"/>
              <a:cs typeface="Arial" pitchFamily="34" charset="0"/>
            </a:rPr>
            <a:t> </a:t>
          </a:r>
          <a:endParaRPr lang="fr-FR" dirty="0"/>
        </a:p>
      </dgm:t>
    </dgm:pt>
    <dgm:pt modelId="{02C39E65-0564-409A-A0B9-F352E938B886}" type="parTrans" cxnId="{6865B7B5-52FA-4279-9530-E2C8338AB4D0}">
      <dgm:prSet/>
      <dgm:spPr/>
      <dgm:t>
        <a:bodyPr/>
        <a:lstStyle/>
        <a:p>
          <a:endParaRPr lang="fr-FR"/>
        </a:p>
      </dgm:t>
    </dgm:pt>
    <dgm:pt modelId="{208F8C11-1153-4417-9772-93B827A759AD}" type="sibTrans" cxnId="{6865B7B5-52FA-4279-9530-E2C8338AB4D0}">
      <dgm:prSet/>
      <dgm:spPr/>
      <dgm:t>
        <a:bodyPr/>
        <a:lstStyle/>
        <a:p>
          <a:endParaRPr lang="fr-FR"/>
        </a:p>
      </dgm:t>
    </dgm:pt>
    <dgm:pt modelId="{9F874769-1BE9-4F89-AF82-C6B2E8177262}">
      <dgm:prSet phldrT="[Texte]"/>
      <dgm:spPr/>
      <dgm:t>
        <a:bodyPr/>
        <a:lstStyle/>
        <a:p>
          <a:r>
            <a:rPr lang="fr-FR" dirty="0" smtClean="0"/>
            <a:t>3</a:t>
          </a:r>
          <a:endParaRPr lang="fr-FR" dirty="0"/>
        </a:p>
      </dgm:t>
    </dgm:pt>
    <dgm:pt modelId="{AE2CD4C7-58DA-4257-BECD-DC58602ECC63}" type="parTrans" cxnId="{1F62261C-995C-4642-8393-E2A427EEDF20}">
      <dgm:prSet/>
      <dgm:spPr/>
      <dgm:t>
        <a:bodyPr/>
        <a:lstStyle/>
        <a:p>
          <a:endParaRPr lang="fr-FR"/>
        </a:p>
      </dgm:t>
    </dgm:pt>
    <dgm:pt modelId="{49D84C1E-772A-4914-903E-FDF85E74AC7D}" type="sibTrans" cxnId="{1F62261C-995C-4642-8393-E2A427EEDF20}">
      <dgm:prSet/>
      <dgm:spPr/>
      <dgm:t>
        <a:bodyPr/>
        <a:lstStyle/>
        <a:p>
          <a:endParaRPr lang="fr-FR"/>
        </a:p>
      </dgm:t>
    </dgm:pt>
    <dgm:pt modelId="{28F8143D-8B7A-44C6-B86B-C311435C0800}">
      <dgm:prSet phldrT="[Texte]"/>
      <dgm:spPr/>
      <dgm:t>
        <a:bodyPr/>
        <a:lstStyle/>
        <a:p>
          <a:r>
            <a:rPr lang="fr-FR" dirty="0" smtClean="0"/>
            <a:t>4</a:t>
          </a:r>
          <a:endParaRPr lang="fr-FR" dirty="0"/>
        </a:p>
      </dgm:t>
    </dgm:pt>
    <dgm:pt modelId="{D5AFAC65-076E-4D3F-890A-21C2B615E22C}" type="parTrans" cxnId="{36E3934A-729C-4423-AB35-EE04B3A730AE}">
      <dgm:prSet/>
      <dgm:spPr/>
      <dgm:t>
        <a:bodyPr/>
        <a:lstStyle/>
        <a:p>
          <a:endParaRPr lang="fr-FR"/>
        </a:p>
      </dgm:t>
    </dgm:pt>
    <dgm:pt modelId="{05DD9245-E7CB-4364-8AAE-6E1869BD5153}" type="sibTrans" cxnId="{36E3934A-729C-4423-AB35-EE04B3A730AE}">
      <dgm:prSet/>
      <dgm:spPr/>
      <dgm:t>
        <a:bodyPr/>
        <a:lstStyle/>
        <a:p>
          <a:endParaRPr lang="fr-FR"/>
        </a:p>
      </dgm:t>
    </dgm:pt>
    <dgm:pt modelId="{41BC64DE-59D9-4D4E-A409-F2564A962592}">
      <dgm:prSet phldrT="[Texte]"/>
      <dgm:spPr/>
      <dgm:t>
        <a:bodyPr/>
        <a:lstStyle/>
        <a:p>
          <a:r>
            <a:rPr lang="fr-FR" dirty="0" smtClean="0">
              <a:latin typeface="Arial" pitchFamily="34" charset="0"/>
              <a:cs typeface="Arial" pitchFamily="34" charset="0"/>
            </a:rPr>
            <a:t>Observation of the total </a:t>
          </a:r>
          <a:r>
            <a:rPr lang="fr-FR" dirty="0" err="1" smtClean="0">
              <a:latin typeface="Arial" pitchFamily="34" charset="0"/>
              <a:cs typeface="Arial" pitchFamily="34" charset="0"/>
            </a:rPr>
            <a:t>numerical</a:t>
          </a:r>
          <a:r>
            <a:rPr lang="fr-FR" dirty="0" smtClean="0">
              <a:latin typeface="Arial" pitchFamily="34" charset="0"/>
              <a:cs typeface="Arial" pitchFamily="34" charset="0"/>
            </a:rPr>
            <a:t> </a:t>
          </a:r>
          <a:r>
            <a:rPr lang="fr-FR" dirty="0" err="1" smtClean="0">
              <a:latin typeface="Arial" pitchFamily="34" charset="0"/>
              <a:cs typeface="Arial" pitchFamily="34" charset="0"/>
            </a:rPr>
            <a:t>variability</a:t>
          </a:r>
          <a:r>
            <a:rPr lang="fr-FR" dirty="0" smtClean="0">
              <a:latin typeface="Arial" pitchFamily="34" charset="0"/>
              <a:cs typeface="Arial" pitchFamily="34" charset="0"/>
            </a:rPr>
            <a:t> by </a:t>
          </a:r>
          <a:r>
            <a:rPr lang="fr-FR" dirty="0" err="1" smtClean="0">
              <a:latin typeface="Arial" pitchFamily="34" charset="0"/>
              <a:cs typeface="Arial" pitchFamily="34" charset="0"/>
            </a:rPr>
            <a:t>reproducing</a:t>
          </a:r>
          <a:r>
            <a:rPr lang="fr-FR" dirty="0" smtClean="0">
              <a:latin typeface="Arial" pitchFamily="34" charset="0"/>
              <a:cs typeface="Arial" pitchFamily="34" charset="0"/>
            </a:rPr>
            <a:t> the real conditions of a </a:t>
          </a:r>
          <a:r>
            <a:rPr lang="fr-FR" dirty="0" err="1" smtClean="0">
              <a:latin typeface="Arial" pitchFamily="34" charset="0"/>
              <a:cs typeface="Arial" pitchFamily="34" charset="0"/>
            </a:rPr>
            <a:t>study</a:t>
          </a:r>
          <a:r>
            <a:rPr lang="fr-FR" dirty="0" smtClean="0">
              <a:latin typeface="Arial" pitchFamily="34" charset="0"/>
              <a:cs typeface="Arial" pitchFamily="34" charset="0"/>
            </a:rPr>
            <a:t> </a:t>
          </a:r>
          <a:r>
            <a:rPr lang="fr-FR" dirty="0" err="1" smtClean="0">
              <a:latin typeface="Arial" pitchFamily="34" charset="0"/>
              <a:cs typeface="Arial" pitchFamily="34" charset="0"/>
            </a:rPr>
            <a:t>conducted</a:t>
          </a:r>
          <a:r>
            <a:rPr lang="fr-FR" dirty="0" smtClean="0">
              <a:latin typeface="Arial" pitchFamily="34" charset="0"/>
              <a:cs typeface="Arial" pitchFamily="34" charset="0"/>
            </a:rPr>
            <a:t> by a design office</a:t>
          </a:r>
          <a:r>
            <a:rPr lang="fr-FR" dirty="0" smtClean="0">
              <a:cs typeface="Arial" pitchFamily="34" charset="0"/>
            </a:rPr>
            <a:t> </a:t>
          </a:r>
          <a:r>
            <a:rPr lang="fr-FR" dirty="0" smtClean="0">
              <a:latin typeface="Arial" pitchFamily="34" charset="0"/>
              <a:cs typeface="Arial" pitchFamily="34" charset="0"/>
            </a:rPr>
            <a:t> (benchmarks)</a:t>
          </a:r>
          <a:endParaRPr lang="fr-FR" dirty="0"/>
        </a:p>
      </dgm:t>
    </dgm:pt>
    <dgm:pt modelId="{2C6E746E-BAA2-496D-A189-D4B033FA3B54}" type="parTrans" cxnId="{142424BB-969A-4EFA-B4BA-43E74486E7B0}">
      <dgm:prSet/>
      <dgm:spPr/>
      <dgm:t>
        <a:bodyPr/>
        <a:lstStyle/>
        <a:p>
          <a:endParaRPr lang="fr-FR"/>
        </a:p>
      </dgm:t>
    </dgm:pt>
    <dgm:pt modelId="{0AA6A2CC-E905-4329-8BB9-D7F096F82306}" type="sibTrans" cxnId="{142424BB-969A-4EFA-B4BA-43E74486E7B0}">
      <dgm:prSet/>
      <dgm:spPr/>
      <dgm:t>
        <a:bodyPr/>
        <a:lstStyle/>
        <a:p>
          <a:endParaRPr lang="fr-FR"/>
        </a:p>
      </dgm:t>
    </dgm:pt>
    <dgm:pt modelId="{05D2E1C7-9DE7-4D00-AEC3-EFF67975526B}">
      <dgm:prSet phldrT="[Texte]"/>
      <dgm:spPr/>
      <dgm:t>
        <a:bodyPr/>
        <a:lstStyle/>
        <a:p>
          <a:r>
            <a:rPr lang="fr-FR" dirty="0" smtClean="0"/>
            <a:t>5</a:t>
          </a:r>
          <a:endParaRPr lang="fr-FR" dirty="0"/>
        </a:p>
      </dgm:t>
    </dgm:pt>
    <dgm:pt modelId="{624B6354-7BD1-43B8-A478-F5106D8939E3}" type="parTrans" cxnId="{0D02D2C9-6630-4D42-B22F-C8366CB89A8A}">
      <dgm:prSet/>
      <dgm:spPr/>
      <dgm:t>
        <a:bodyPr/>
        <a:lstStyle/>
        <a:p>
          <a:endParaRPr lang="fr-FR"/>
        </a:p>
      </dgm:t>
    </dgm:pt>
    <dgm:pt modelId="{7A580634-3C21-485E-882E-15DD2DA5688C}" type="sibTrans" cxnId="{0D02D2C9-6630-4D42-B22F-C8366CB89A8A}">
      <dgm:prSet/>
      <dgm:spPr/>
      <dgm:t>
        <a:bodyPr/>
        <a:lstStyle/>
        <a:p>
          <a:endParaRPr lang="fr-FR"/>
        </a:p>
      </dgm:t>
    </dgm:pt>
    <dgm:pt modelId="{6FC3B773-E814-4244-97E3-9A0662F7B297}">
      <dgm:prSet phldrT="[Texte]"/>
      <dgm:spPr/>
      <dgm:t>
        <a:bodyPr/>
        <a:lstStyle/>
        <a:p>
          <a:r>
            <a:rPr lang="fr-FR" dirty="0" smtClean="0">
              <a:latin typeface="Arial" pitchFamily="34" charset="0"/>
              <a:cs typeface="Arial" pitchFamily="34" charset="0"/>
            </a:rPr>
            <a:t>Observation of the </a:t>
          </a:r>
          <a:r>
            <a:rPr lang="fr-FR" dirty="0" err="1" smtClean="0">
              <a:latin typeface="Arial" pitchFamily="34" charset="0"/>
              <a:cs typeface="Arial" pitchFamily="34" charset="0"/>
            </a:rPr>
            <a:t>experimental</a:t>
          </a:r>
          <a:r>
            <a:rPr lang="fr-FR" dirty="0" smtClean="0">
              <a:latin typeface="Arial" pitchFamily="34" charset="0"/>
              <a:cs typeface="Arial" pitchFamily="34" charset="0"/>
            </a:rPr>
            <a:t> </a:t>
          </a:r>
          <a:r>
            <a:rPr lang="fr-FR" dirty="0" err="1" smtClean="0">
              <a:latin typeface="Arial" pitchFamily="34" charset="0"/>
              <a:cs typeface="Arial" pitchFamily="34" charset="0"/>
            </a:rPr>
            <a:t>variability</a:t>
          </a:r>
          <a:r>
            <a:rPr lang="fr-FR" dirty="0" smtClean="0">
              <a:latin typeface="Arial" pitchFamily="34" charset="0"/>
              <a:cs typeface="Arial" pitchFamily="34" charset="0"/>
            </a:rPr>
            <a:t> on an in situ </a:t>
          </a:r>
          <a:r>
            <a:rPr lang="fr-FR" dirty="0" err="1" smtClean="0">
              <a:latin typeface="Arial" pitchFamily="34" charset="0"/>
              <a:cs typeface="Arial" pitchFamily="34" charset="0"/>
            </a:rPr>
            <a:t>industrial</a:t>
          </a:r>
          <a:r>
            <a:rPr lang="fr-FR" dirty="0" smtClean="0">
              <a:latin typeface="Arial" pitchFamily="34" charset="0"/>
              <a:cs typeface="Arial" pitchFamily="34" charset="0"/>
            </a:rPr>
            <a:t> system in situ (benchmarks)</a:t>
          </a:r>
          <a:endParaRPr lang="fr-FR" dirty="0"/>
        </a:p>
      </dgm:t>
    </dgm:pt>
    <dgm:pt modelId="{E568DAF0-FBBF-48BB-BA36-4FE5EC8388B7}" type="parTrans" cxnId="{C4AD5B95-D6F0-4AA2-B84D-3B4DE5CD7FD9}">
      <dgm:prSet/>
      <dgm:spPr/>
      <dgm:t>
        <a:bodyPr/>
        <a:lstStyle/>
        <a:p>
          <a:endParaRPr lang="fr-FR"/>
        </a:p>
      </dgm:t>
    </dgm:pt>
    <dgm:pt modelId="{7A7C1A7D-1CEF-43BE-847D-D9BEA8053311}" type="sibTrans" cxnId="{C4AD5B95-D6F0-4AA2-B84D-3B4DE5CD7FD9}">
      <dgm:prSet/>
      <dgm:spPr/>
      <dgm:t>
        <a:bodyPr/>
        <a:lstStyle/>
        <a:p>
          <a:endParaRPr lang="fr-FR"/>
        </a:p>
      </dgm:t>
    </dgm:pt>
    <dgm:pt modelId="{F6DD32D3-4451-4181-A4E7-98AA43B2A215}">
      <dgm:prSet phldrT="[Texte]"/>
      <dgm:spPr/>
      <dgm:t>
        <a:bodyPr/>
        <a:lstStyle/>
        <a:p>
          <a:endParaRPr lang="fr-FR" dirty="0"/>
        </a:p>
      </dgm:t>
    </dgm:pt>
    <dgm:pt modelId="{054EBE3A-AD2F-4194-9089-751CD4BFD2B6}" type="parTrans" cxnId="{FD8208F9-BDAA-48AD-B06D-4936251A1E8E}">
      <dgm:prSet/>
      <dgm:spPr/>
      <dgm:t>
        <a:bodyPr/>
        <a:lstStyle/>
        <a:p>
          <a:endParaRPr lang="fr-FR"/>
        </a:p>
      </dgm:t>
    </dgm:pt>
    <dgm:pt modelId="{8809D128-BDEE-4505-9AE9-291D2A109DBD}" type="sibTrans" cxnId="{FD8208F9-BDAA-48AD-B06D-4936251A1E8E}">
      <dgm:prSet/>
      <dgm:spPr/>
      <dgm:t>
        <a:bodyPr/>
        <a:lstStyle/>
        <a:p>
          <a:endParaRPr lang="fr-FR"/>
        </a:p>
      </dgm:t>
    </dgm:pt>
    <dgm:pt modelId="{ECE11CA0-8A58-452E-A4CC-27A0C811535D}">
      <dgm:prSet phldrT="[Texte]"/>
      <dgm:spPr/>
      <dgm:t>
        <a:bodyPr/>
        <a:lstStyle/>
        <a:p>
          <a:r>
            <a:rPr lang="fr-FR" dirty="0" err="1" smtClean="0">
              <a:latin typeface="Arial" pitchFamily="34" charset="0"/>
              <a:cs typeface="Arial" pitchFamily="34" charset="0"/>
            </a:rPr>
            <a:t>Development</a:t>
          </a:r>
          <a:r>
            <a:rPr lang="fr-FR" dirty="0" smtClean="0">
              <a:latin typeface="Arial" pitchFamily="34" charset="0"/>
              <a:cs typeface="Arial" pitchFamily="34" charset="0"/>
            </a:rPr>
            <a:t> and application of </a:t>
          </a:r>
          <a:r>
            <a:rPr lang="fr-FR" dirty="0" err="1" smtClean="0">
              <a:latin typeface="Arial" pitchFamily="34" charset="0"/>
              <a:cs typeface="Arial" pitchFamily="34" charset="0"/>
            </a:rPr>
            <a:t>methods</a:t>
          </a:r>
          <a:r>
            <a:rPr lang="fr-FR" dirty="0" smtClean="0">
              <a:latin typeface="Arial" pitchFamily="34" charset="0"/>
              <a:cs typeface="Arial" pitchFamily="34" charset="0"/>
            </a:rPr>
            <a:t> to </a:t>
          </a:r>
          <a:r>
            <a:rPr lang="fr-FR" dirty="0" err="1" smtClean="0">
              <a:latin typeface="Arial" pitchFamily="34" charset="0"/>
              <a:cs typeface="Arial" pitchFamily="34" charset="0"/>
            </a:rPr>
            <a:t>quantify</a:t>
          </a:r>
          <a:r>
            <a:rPr lang="fr-FR" dirty="0" smtClean="0">
              <a:latin typeface="Arial" pitchFamily="34" charset="0"/>
              <a:cs typeface="Arial" pitchFamily="34" charset="0"/>
            </a:rPr>
            <a:t> the total </a:t>
          </a:r>
          <a:r>
            <a:rPr lang="fr-FR" dirty="0" err="1" smtClean="0">
              <a:latin typeface="Arial" pitchFamily="34" charset="0"/>
              <a:cs typeface="Arial" pitchFamily="34" charset="0"/>
            </a:rPr>
            <a:t>numerical</a:t>
          </a:r>
          <a:r>
            <a:rPr lang="fr-FR" dirty="0" smtClean="0">
              <a:latin typeface="Arial" pitchFamily="34" charset="0"/>
              <a:cs typeface="Arial" pitchFamily="34" charset="0"/>
            </a:rPr>
            <a:t> </a:t>
          </a:r>
          <a:r>
            <a:rPr lang="fr-FR" dirty="0" err="1" smtClean="0">
              <a:latin typeface="Arial" pitchFamily="34" charset="0"/>
              <a:cs typeface="Arial" pitchFamily="34" charset="0"/>
            </a:rPr>
            <a:t>uncertainty</a:t>
          </a:r>
          <a:r>
            <a:rPr lang="fr-FR" dirty="0" smtClean="0">
              <a:latin typeface="Arial" pitchFamily="34" charset="0"/>
              <a:cs typeface="Arial" pitchFamily="34" charset="0"/>
            </a:rPr>
            <a:t> (</a:t>
          </a:r>
          <a:r>
            <a:rPr lang="fr-FR" dirty="0" err="1" smtClean="0">
              <a:latin typeface="Arial" pitchFamily="34" charset="0"/>
              <a:cs typeface="Arial" pitchFamily="34" charset="0"/>
            </a:rPr>
            <a:t>parametrical</a:t>
          </a:r>
          <a:r>
            <a:rPr lang="fr-FR" dirty="0" smtClean="0">
              <a:latin typeface="Arial" pitchFamily="34" charset="0"/>
              <a:cs typeface="Arial" pitchFamily="34" charset="0"/>
            </a:rPr>
            <a:t> + model </a:t>
          </a:r>
          <a:r>
            <a:rPr lang="fr-FR" dirty="0" err="1" smtClean="0">
              <a:latin typeface="Arial" pitchFamily="34" charset="0"/>
              <a:cs typeface="Arial" pitchFamily="34" charset="0"/>
            </a:rPr>
            <a:t>form</a:t>
          </a:r>
          <a:r>
            <a:rPr lang="fr-FR" dirty="0" smtClean="0">
              <a:latin typeface="Arial" pitchFamily="34" charset="0"/>
              <a:cs typeface="Arial" pitchFamily="34" charset="0"/>
            </a:rPr>
            <a:t> </a:t>
          </a:r>
          <a:r>
            <a:rPr lang="fr-FR" dirty="0" err="1" smtClean="0">
              <a:latin typeface="Arial" pitchFamily="34" charset="0"/>
              <a:cs typeface="Arial" pitchFamily="34" charset="0"/>
            </a:rPr>
            <a:t>uncertainty</a:t>
          </a:r>
          <a:r>
            <a:rPr lang="fr-FR" dirty="0" smtClean="0">
              <a:latin typeface="Arial" pitchFamily="34" charset="0"/>
              <a:cs typeface="Arial" pitchFamily="34" charset="0"/>
            </a:rPr>
            <a:t>)</a:t>
          </a:r>
          <a:endParaRPr lang="fr-FR" dirty="0"/>
        </a:p>
      </dgm:t>
    </dgm:pt>
    <dgm:pt modelId="{59557FF3-0FF1-4B24-9405-7B8EA942C819}" type="parTrans" cxnId="{B3EDB157-9A53-442B-AA92-CCBFE859B02B}">
      <dgm:prSet/>
      <dgm:spPr/>
      <dgm:t>
        <a:bodyPr/>
        <a:lstStyle/>
        <a:p>
          <a:endParaRPr lang="fr-FR"/>
        </a:p>
      </dgm:t>
    </dgm:pt>
    <dgm:pt modelId="{D432831C-1F13-4E6E-A800-709643EE01EB}" type="sibTrans" cxnId="{B3EDB157-9A53-442B-AA92-CCBFE859B02B}">
      <dgm:prSet/>
      <dgm:spPr/>
      <dgm:t>
        <a:bodyPr/>
        <a:lstStyle/>
        <a:p>
          <a:endParaRPr lang="fr-FR"/>
        </a:p>
      </dgm:t>
    </dgm:pt>
    <dgm:pt modelId="{EE645FBC-0994-4B62-9675-F8CD6A2A360C}">
      <dgm:prSet phldrT="[Texte]"/>
      <dgm:spPr/>
      <dgm:t>
        <a:bodyPr/>
        <a:lstStyle/>
        <a:p>
          <a:r>
            <a:rPr lang="fr-FR" dirty="0" smtClean="0"/>
            <a:t>6</a:t>
          </a:r>
          <a:endParaRPr lang="fr-FR" dirty="0"/>
        </a:p>
      </dgm:t>
    </dgm:pt>
    <dgm:pt modelId="{5F49B3C8-627C-422E-AC64-2248A48264C4}" type="parTrans" cxnId="{1491BF96-DD6C-47E6-A40F-1ED5A7D62F32}">
      <dgm:prSet/>
      <dgm:spPr/>
      <dgm:t>
        <a:bodyPr/>
        <a:lstStyle/>
        <a:p>
          <a:endParaRPr lang="fr-FR"/>
        </a:p>
      </dgm:t>
    </dgm:pt>
    <dgm:pt modelId="{7DF0DC72-853B-404B-B871-853EFEB5907C}" type="sibTrans" cxnId="{1491BF96-DD6C-47E6-A40F-1ED5A7D62F32}">
      <dgm:prSet/>
      <dgm:spPr/>
      <dgm:t>
        <a:bodyPr/>
        <a:lstStyle/>
        <a:p>
          <a:endParaRPr lang="fr-FR"/>
        </a:p>
      </dgm:t>
    </dgm:pt>
    <dgm:pt modelId="{ACEB75E6-B0C9-41ED-BFE2-F69A491D923B}">
      <dgm:prSet phldrT="[Texte]"/>
      <dgm:spPr/>
      <dgm:t>
        <a:bodyPr/>
        <a:lstStyle/>
        <a:p>
          <a:r>
            <a:rPr lang="fr-FR" dirty="0" smtClean="0">
              <a:latin typeface="Arial" pitchFamily="34" charset="0"/>
              <a:cs typeface="Arial" pitchFamily="34" charset="0"/>
            </a:rPr>
            <a:t>Evaluation of the </a:t>
          </a:r>
          <a:r>
            <a:rPr lang="fr-FR" dirty="0" err="1" smtClean="0">
              <a:latin typeface="Arial" pitchFamily="34" charset="0"/>
              <a:cs typeface="Arial" pitchFamily="34" charset="0"/>
            </a:rPr>
            <a:t>capacity</a:t>
          </a:r>
          <a:r>
            <a:rPr lang="fr-FR" dirty="0" smtClean="0">
              <a:latin typeface="Arial" pitchFamily="34" charset="0"/>
              <a:cs typeface="Arial" pitchFamily="34" charset="0"/>
            </a:rPr>
            <a:t> of </a:t>
          </a:r>
          <a:r>
            <a:rPr lang="fr-FR" dirty="0" err="1" smtClean="0">
              <a:latin typeface="Arial" pitchFamily="34" charset="0"/>
              <a:cs typeface="Arial" pitchFamily="34" charset="0"/>
            </a:rPr>
            <a:t>methods</a:t>
          </a:r>
          <a:r>
            <a:rPr lang="fr-FR" dirty="0" smtClean="0">
              <a:latin typeface="Arial" pitchFamily="34" charset="0"/>
              <a:cs typeface="Arial" pitchFamily="34" charset="0"/>
            </a:rPr>
            <a:t> to </a:t>
          </a:r>
          <a:r>
            <a:rPr lang="fr-FR" dirty="0" err="1" smtClean="0">
              <a:latin typeface="Arial" pitchFamily="34" charset="0"/>
              <a:cs typeface="Arial" pitchFamily="34" charset="0"/>
            </a:rPr>
            <a:t>quantify</a:t>
          </a:r>
          <a:r>
            <a:rPr lang="fr-FR" dirty="0" smtClean="0">
              <a:latin typeface="Arial" pitchFamily="34" charset="0"/>
              <a:cs typeface="Arial" pitchFamily="34" charset="0"/>
            </a:rPr>
            <a:t> the total </a:t>
          </a:r>
          <a:r>
            <a:rPr lang="fr-FR" dirty="0" err="1" smtClean="0">
              <a:latin typeface="Arial" pitchFamily="34" charset="0"/>
              <a:cs typeface="Arial" pitchFamily="34" charset="0"/>
            </a:rPr>
            <a:t>numerical</a:t>
          </a:r>
          <a:r>
            <a:rPr lang="fr-FR" dirty="0" smtClean="0">
              <a:latin typeface="Arial" pitchFamily="34" charset="0"/>
              <a:cs typeface="Arial" pitchFamily="34" charset="0"/>
            </a:rPr>
            <a:t> </a:t>
          </a:r>
          <a:r>
            <a:rPr lang="fr-FR" dirty="0" err="1" smtClean="0">
              <a:latin typeface="Arial" pitchFamily="34" charset="0"/>
              <a:cs typeface="Arial" pitchFamily="34" charset="0"/>
            </a:rPr>
            <a:t>uncertainty</a:t>
          </a:r>
          <a:r>
            <a:rPr lang="fr-FR" dirty="0" smtClean="0">
              <a:latin typeface="Arial" pitchFamily="34" charset="0"/>
              <a:cs typeface="Arial" pitchFamily="34" charset="0"/>
            </a:rPr>
            <a:t> by </a:t>
          </a:r>
          <a:r>
            <a:rPr lang="fr-FR" dirty="0" err="1" smtClean="0">
              <a:latin typeface="Arial" pitchFamily="34" charset="0"/>
              <a:cs typeface="Arial" pitchFamily="34" charset="0"/>
            </a:rPr>
            <a:t>comparison</a:t>
          </a:r>
          <a:r>
            <a:rPr lang="fr-FR" dirty="0" smtClean="0">
              <a:latin typeface="Arial" pitchFamily="34" charset="0"/>
              <a:cs typeface="Arial" pitchFamily="34" charset="0"/>
            </a:rPr>
            <a:t> </a:t>
          </a:r>
          <a:r>
            <a:rPr lang="fr-FR" dirty="0" err="1" smtClean="0">
              <a:latin typeface="Arial" pitchFamily="34" charset="0"/>
              <a:cs typeface="Arial" pitchFamily="34" charset="0"/>
            </a:rPr>
            <a:t>with</a:t>
          </a:r>
          <a:r>
            <a:rPr lang="fr-FR" dirty="0" smtClean="0">
              <a:latin typeface="Arial" pitchFamily="34" charset="0"/>
              <a:cs typeface="Arial" pitchFamily="34" charset="0"/>
            </a:rPr>
            <a:t> the </a:t>
          </a:r>
          <a:r>
            <a:rPr lang="fr-FR" dirty="0" err="1" smtClean="0">
              <a:latin typeface="Arial" pitchFamily="34" charset="0"/>
              <a:cs typeface="Arial" pitchFamily="34" charset="0"/>
            </a:rPr>
            <a:t>observed</a:t>
          </a:r>
          <a:r>
            <a:rPr lang="fr-FR" dirty="0" smtClean="0">
              <a:latin typeface="Arial" pitchFamily="34" charset="0"/>
              <a:cs typeface="Arial" pitchFamily="34" charset="0"/>
            </a:rPr>
            <a:t> </a:t>
          </a:r>
          <a:r>
            <a:rPr lang="fr-FR" dirty="0" err="1" smtClean="0">
              <a:latin typeface="Arial" pitchFamily="34" charset="0"/>
              <a:cs typeface="Arial" pitchFamily="34" charset="0"/>
            </a:rPr>
            <a:t>variability</a:t>
          </a:r>
          <a:r>
            <a:rPr lang="fr-FR" dirty="0" smtClean="0">
              <a:latin typeface="Arial" pitchFamily="34" charset="0"/>
              <a:cs typeface="Arial" pitchFamily="34" charset="0"/>
            </a:rPr>
            <a:t> </a:t>
          </a:r>
          <a:r>
            <a:rPr lang="fr-FR" dirty="0" err="1" smtClean="0">
              <a:latin typeface="Arial" pitchFamily="34" charset="0"/>
              <a:cs typeface="Arial" pitchFamily="34" charset="0"/>
            </a:rPr>
            <a:t>thanks</a:t>
          </a:r>
          <a:r>
            <a:rPr lang="fr-FR" dirty="0" smtClean="0">
              <a:latin typeface="Arial" pitchFamily="34" charset="0"/>
              <a:cs typeface="Arial" pitchFamily="34" charset="0"/>
            </a:rPr>
            <a:t> to </a:t>
          </a:r>
          <a:r>
            <a:rPr lang="fr-FR" dirty="0" err="1" smtClean="0">
              <a:latin typeface="Arial" pitchFamily="34" charset="0"/>
              <a:cs typeface="Arial" pitchFamily="34" charset="0"/>
            </a:rPr>
            <a:t>benchmarking</a:t>
          </a:r>
          <a:r>
            <a:rPr lang="fr-FR" dirty="0" smtClean="0">
              <a:latin typeface="Arial" pitchFamily="34" charset="0"/>
              <a:cs typeface="Arial" pitchFamily="34" charset="0"/>
            </a:rPr>
            <a:t> </a:t>
          </a:r>
          <a:r>
            <a:rPr lang="fr-FR" dirty="0" err="1" smtClean="0">
              <a:latin typeface="Arial" pitchFamily="34" charset="0"/>
              <a:cs typeface="Arial" pitchFamily="34" charset="0"/>
            </a:rPr>
            <a:t>operations</a:t>
          </a:r>
          <a:endParaRPr lang="fr-FR" dirty="0"/>
        </a:p>
      </dgm:t>
    </dgm:pt>
    <dgm:pt modelId="{4FB2BF63-65A6-428D-AAC1-CA114D16EC6D}" type="parTrans" cxnId="{398D3511-9994-44C0-A537-4A059ADBBCBB}">
      <dgm:prSet/>
      <dgm:spPr/>
      <dgm:t>
        <a:bodyPr/>
        <a:lstStyle/>
        <a:p>
          <a:endParaRPr lang="fr-FR"/>
        </a:p>
      </dgm:t>
    </dgm:pt>
    <dgm:pt modelId="{61F01355-C03F-41A3-9B22-9FC58E362CB2}" type="sibTrans" cxnId="{398D3511-9994-44C0-A537-4A059ADBBCBB}">
      <dgm:prSet/>
      <dgm:spPr/>
      <dgm:t>
        <a:bodyPr/>
        <a:lstStyle/>
        <a:p>
          <a:endParaRPr lang="fr-FR"/>
        </a:p>
      </dgm:t>
    </dgm:pt>
    <dgm:pt modelId="{B1A2E3E0-8B65-4A09-8168-CEAF6214A1A1}">
      <dgm:prSet phldrT="[Texte]"/>
      <dgm:spPr/>
      <dgm:t>
        <a:bodyPr/>
        <a:lstStyle/>
        <a:p>
          <a:r>
            <a:rPr lang="fr-FR" dirty="0" smtClean="0"/>
            <a:t>7</a:t>
          </a:r>
          <a:endParaRPr lang="fr-FR" dirty="0"/>
        </a:p>
      </dgm:t>
    </dgm:pt>
    <dgm:pt modelId="{0CEAF93E-1AE5-43F4-BC88-DBAEF21CECE5}" type="parTrans" cxnId="{2C73CED4-4173-4426-B706-A8B080A79528}">
      <dgm:prSet/>
      <dgm:spPr/>
      <dgm:t>
        <a:bodyPr/>
        <a:lstStyle/>
        <a:p>
          <a:endParaRPr lang="fr-FR"/>
        </a:p>
      </dgm:t>
    </dgm:pt>
    <dgm:pt modelId="{D58DEF4C-C51C-4B96-BBFE-871A12FE5D29}" type="sibTrans" cxnId="{2C73CED4-4173-4426-B706-A8B080A79528}">
      <dgm:prSet/>
      <dgm:spPr/>
      <dgm:t>
        <a:bodyPr/>
        <a:lstStyle/>
        <a:p>
          <a:endParaRPr lang="fr-FR"/>
        </a:p>
      </dgm:t>
    </dgm:pt>
    <dgm:pt modelId="{05692744-A72B-4B8D-9BC0-769BF15FD52C}">
      <dgm:prSet phldrT="[Texte]"/>
      <dgm:spPr/>
      <dgm:t>
        <a:bodyPr/>
        <a:lstStyle/>
        <a:p>
          <a:r>
            <a:rPr lang="fr-FR" dirty="0" err="1" smtClean="0">
              <a:latin typeface="Arial" pitchFamily="34" charset="0"/>
              <a:cs typeface="Arial" pitchFamily="34" charset="0"/>
            </a:rPr>
            <a:t>Determination</a:t>
          </a:r>
          <a:r>
            <a:rPr lang="fr-FR" dirty="0" smtClean="0">
              <a:latin typeface="Arial" pitchFamily="34" charset="0"/>
              <a:cs typeface="Arial" pitchFamily="34" charset="0"/>
            </a:rPr>
            <a:t> of </a:t>
          </a:r>
          <a:r>
            <a:rPr lang="fr-FR" dirty="0" err="1" smtClean="0">
              <a:latin typeface="Arial" pitchFamily="34" charset="0"/>
              <a:cs typeface="Arial" pitchFamily="34" charset="0"/>
            </a:rPr>
            <a:t>security</a:t>
          </a:r>
          <a:r>
            <a:rPr lang="fr-FR" dirty="0" smtClean="0">
              <a:latin typeface="Arial" pitchFamily="34" charset="0"/>
              <a:cs typeface="Arial" pitchFamily="34" charset="0"/>
            </a:rPr>
            <a:t> coefficients and confidence </a:t>
          </a:r>
          <a:r>
            <a:rPr lang="fr-FR" dirty="0" err="1" smtClean="0">
              <a:latin typeface="Arial" pitchFamily="34" charset="0"/>
              <a:cs typeface="Arial" pitchFamily="34" charset="0"/>
            </a:rPr>
            <a:t>intervals</a:t>
          </a:r>
          <a:r>
            <a:rPr lang="fr-FR" dirty="0" smtClean="0">
              <a:latin typeface="Arial" pitchFamily="34" charset="0"/>
              <a:cs typeface="Arial" pitchFamily="34" charset="0"/>
            </a:rPr>
            <a:t> </a:t>
          </a:r>
          <a:r>
            <a:rPr lang="fr-FR" dirty="0" err="1" smtClean="0">
              <a:latin typeface="Arial" pitchFamily="34" charset="0"/>
              <a:cs typeface="Arial" pitchFamily="34" charset="0"/>
            </a:rPr>
            <a:t>depending</a:t>
          </a:r>
          <a:r>
            <a:rPr lang="fr-FR" dirty="0" smtClean="0">
              <a:latin typeface="Arial" pitchFamily="34" charset="0"/>
              <a:cs typeface="Arial" pitchFamily="34" charset="0"/>
            </a:rPr>
            <a:t> on </a:t>
          </a:r>
          <a:r>
            <a:rPr lang="fr-FR" dirty="0" err="1" smtClean="0">
              <a:latin typeface="Arial" pitchFamily="34" charset="0"/>
              <a:cs typeface="Arial" pitchFamily="34" charset="0"/>
            </a:rPr>
            <a:t>problem</a:t>
          </a:r>
          <a:r>
            <a:rPr lang="fr-FR" dirty="0" smtClean="0">
              <a:latin typeface="Arial" pitchFamily="34" charset="0"/>
              <a:cs typeface="Arial" pitchFamily="34" charset="0"/>
            </a:rPr>
            <a:t> classification</a:t>
          </a:r>
          <a:endParaRPr lang="fr-FR" dirty="0"/>
        </a:p>
      </dgm:t>
    </dgm:pt>
    <dgm:pt modelId="{9DE2E447-63A6-4879-97B7-128C9FBFA175}" type="parTrans" cxnId="{0671B855-975D-4121-99F2-80AE66E864B7}">
      <dgm:prSet/>
      <dgm:spPr/>
      <dgm:t>
        <a:bodyPr/>
        <a:lstStyle/>
        <a:p>
          <a:endParaRPr lang="fr-FR"/>
        </a:p>
      </dgm:t>
    </dgm:pt>
    <dgm:pt modelId="{C60E2049-4218-470E-8E89-8EA9ADD58F07}" type="sibTrans" cxnId="{0671B855-975D-4121-99F2-80AE66E864B7}">
      <dgm:prSet/>
      <dgm:spPr/>
      <dgm:t>
        <a:bodyPr/>
        <a:lstStyle/>
        <a:p>
          <a:endParaRPr lang="fr-FR"/>
        </a:p>
      </dgm:t>
    </dgm:pt>
    <dgm:pt modelId="{4C74A62D-1F26-460F-BA04-E9A070B9BEB0}" type="pres">
      <dgm:prSet presAssocID="{37EFFE60-C461-448B-98B4-A7E1C7826FF0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2603F1CB-226F-4DD5-93FF-03A945C1EAAA}" type="pres">
      <dgm:prSet presAssocID="{96B44046-581E-4BF2-941D-40D651E792E8}" presName="composite" presStyleCnt="0"/>
      <dgm:spPr/>
    </dgm:pt>
    <dgm:pt modelId="{3BBF7159-0BFE-42C1-A027-52D798BA3E04}" type="pres">
      <dgm:prSet presAssocID="{96B44046-581E-4BF2-941D-40D651E792E8}" presName="parentText" presStyleLbl="alignNode1" presStyleIdx="0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936E215-E588-455B-893D-3995A919B076}" type="pres">
      <dgm:prSet presAssocID="{96B44046-581E-4BF2-941D-40D651E792E8}" presName="descendantText" presStyleLbl="alignAcc1" presStyleIdx="0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DCD9990-86A7-40AD-9865-CF83C981699D}" type="pres">
      <dgm:prSet presAssocID="{EEAC92F2-5D79-4BC6-A217-05C3EE0C904E}" presName="sp" presStyleCnt="0"/>
      <dgm:spPr/>
    </dgm:pt>
    <dgm:pt modelId="{EAC2341E-768C-42E8-90DB-F21C12F9C623}" type="pres">
      <dgm:prSet presAssocID="{9AE6D8BC-DA9C-4EF2-AA48-800E43766399}" presName="composite" presStyleCnt="0"/>
      <dgm:spPr/>
    </dgm:pt>
    <dgm:pt modelId="{5B22956C-1187-4624-ACF7-483EC88E6CBF}" type="pres">
      <dgm:prSet presAssocID="{9AE6D8BC-DA9C-4EF2-AA48-800E43766399}" presName="parentText" presStyleLbl="alignNode1" presStyleIdx="1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1B656AC-3F5C-4D71-B407-CC3CCB1E4793}" type="pres">
      <dgm:prSet presAssocID="{9AE6D8BC-DA9C-4EF2-AA48-800E43766399}" presName="descendantText" presStyleLbl="alignAcc1" presStyleIdx="1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332EE9A-A6CA-41E8-8414-4CD2DAF73D95}" type="pres">
      <dgm:prSet presAssocID="{9B4D1FF9-08D1-486C-8160-C3CDC00AAE0E}" presName="sp" presStyleCnt="0"/>
      <dgm:spPr/>
    </dgm:pt>
    <dgm:pt modelId="{5E38EBC3-2591-428A-B819-A33C1830C1C5}" type="pres">
      <dgm:prSet presAssocID="{9F874769-1BE9-4F89-AF82-C6B2E8177262}" presName="composite" presStyleCnt="0"/>
      <dgm:spPr/>
    </dgm:pt>
    <dgm:pt modelId="{DB658BE7-A5F1-4321-8C17-50B68EB00EA2}" type="pres">
      <dgm:prSet presAssocID="{9F874769-1BE9-4F89-AF82-C6B2E8177262}" presName="parentText" presStyleLbl="alignNode1" presStyleIdx="2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6318093-DE6D-4BFB-94BC-D9C7CB77F59D}" type="pres">
      <dgm:prSet presAssocID="{9F874769-1BE9-4F89-AF82-C6B2E8177262}" presName="descendantText" presStyleLbl="alignAcc1" presStyleIdx="2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7BF2208-1F6C-4D6B-8AC0-45DF51D3C527}" type="pres">
      <dgm:prSet presAssocID="{49D84C1E-772A-4914-903E-FDF85E74AC7D}" presName="sp" presStyleCnt="0"/>
      <dgm:spPr/>
    </dgm:pt>
    <dgm:pt modelId="{381D198E-9BF6-495C-B034-441B767A3004}" type="pres">
      <dgm:prSet presAssocID="{28F8143D-8B7A-44C6-B86B-C311435C0800}" presName="composite" presStyleCnt="0"/>
      <dgm:spPr/>
    </dgm:pt>
    <dgm:pt modelId="{668A6F1E-D3F3-49A9-9F61-2D8478B97635}" type="pres">
      <dgm:prSet presAssocID="{28F8143D-8B7A-44C6-B86B-C311435C0800}" presName="parentText" presStyleLbl="alignNode1" presStyleIdx="3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432AA16-62DB-419B-B4ED-67F76F7B41CB}" type="pres">
      <dgm:prSet presAssocID="{28F8143D-8B7A-44C6-B86B-C311435C0800}" presName="descendantText" presStyleLbl="alignAcc1" presStyleIdx="3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637E91A-F19E-4F47-9EC6-F11B7E8A5C14}" type="pres">
      <dgm:prSet presAssocID="{05DD9245-E7CB-4364-8AAE-6E1869BD5153}" presName="sp" presStyleCnt="0"/>
      <dgm:spPr/>
    </dgm:pt>
    <dgm:pt modelId="{7AAAAF2D-5458-41C1-ABB2-4B8060B38B4B}" type="pres">
      <dgm:prSet presAssocID="{05D2E1C7-9DE7-4D00-AEC3-EFF67975526B}" presName="composite" presStyleCnt="0"/>
      <dgm:spPr/>
    </dgm:pt>
    <dgm:pt modelId="{102CC935-C200-47AF-B037-2E140DEC1BCF}" type="pres">
      <dgm:prSet presAssocID="{05D2E1C7-9DE7-4D00-AEC3-EFF67975526B}" presName="parentText" presStyleLbl="alignNode1" presStyleIdx="4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146FB25-E60F-4A3B-8099-9FF76BD065F0}" type="pres">
      <dgm:prSet presAssocID="{05D2E1C7-9DE7-4D00-AEC3-EFF67975526B}" presName="descendantText" presStyleLbl="alignAcc1" presStyleIdx="4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544F2C4-11A9-4109-81A7-E079812624F0}" type="pres">
      <dgm:prSet presAssocID="{7A580634-3C21-485E-882E-15DD2DA5688C}" presName="sp" presStyleCnt="0"/>
      <dgm:spPr/>
    </dgm:pt>
    <dgm:pt modelId="{ED49CACA-5E8D-4AE2-9F20-EA30ABD03AEB}" type="pres">
      <dgm:prSet presAssocID="{EE645FBC-0994-4B62-9675-F8CD6A2A360C}" presName="composite" presStyleCnt="0"/>
      <dgm:spPr/>
    </dgm:pt>
    <dgm:pt modelId="{74F18872-E646-42F9-A240-5D49229B849B}" type="pres">
      <dgm:prSet presAssocID="{EE645FBC-0994-4B62-9675-F8CD6A2A360C}" presName="parentText" presStyleLbl="alignNode1" presStyleIdx="5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5FD9B5B-29FE-4525-99D6-49A75697B39A}" type="pres">
      <dgm:prSet presAssocID="{EE645FBC-0994-4B62-9675-F8CD6A2A360C}" presName="descendantText" presStyleLbl="alignAcc1" presStyleIdx="5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8B16208-5CC1-4041-8260-E0B7DB8D97DD}" type="pres">
      <dgm:prSet presAssocID="{7DF0DC72-853B-404B-B871-853EFEB5907C}" presName="sp" presStyleCnt="0"/>
      <dgm:spPr/>
    </dgm:pt>
    <dgm:pt modelId="{F0374B0B-55DB-4D13-A565-8FEAC14B1361}" type="pres">
      <dgm:prSet presAssocID="{B1A2E3E0-8B65-4A09-8168-CEAF6214A1A1}" presName="composite" presStyleCnt="0"/>
      <dgm:spPr/>
    </dgm:pt>
    <dgm:pt modelId="{BC37932C-9F8B-414A-8F21-8C32BC3DEFA7}" type="pres">
      <dgm:prSet presAssocID="{B1A2E3E0-8B65-4A09-8168-CEAF6214A1A1}" presName="parentText" presStyleLbl="alignNode1" presStyleIdx="6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53660A6-592B-44F4-9D31-BB1CFCB41DD1}" type="pres">
      <dgm:prSet presAssocID="{B1A2E3E0-8B65-4A09-8168-CEAF6214A1A1}" presName="descendantText" presStyleLbl="alignAcc1" presStyleIdx="6" presStyleCnt="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6E3934A-729C-4423-AB35-EE04B3A730AE}" srcId="{37EFFE60-C461-448B-98B4-A7E1C7826FF0}" destId="{28F8143D-8B7A-44C6-B86B-C311435C0800}" srcOrd="3" destOrd="0" parTransId="{D5AFAC65-076E-4D3F-890A-21C2B615E22C}" sibTransId="{05DD9245-E7CB-4364-8AAE-6E1869BD5153}"/>
    <dgm:cxn modelId="{2369D1AA-841C-41AD-8A07-58ECCB9AF9A2}" type="presOf" srcId="{ECE11CA0-8A58-452E-A4CC-27A0C811535D}" destId="{D146FB25-E60F-4A3B-8099-9FF76BD065F0}" srcOrd="0" destOrd="0" presId="urn:microsoft.com/office/officeart/2005/8/layout/chevron2"/>
    <dgm:cxn modelId="{F554C29E-3797-4816-A89E-949911E3D8A3}" type="presOf" srcId="{48E9C51B-F1AF-4C6D-A86C-56F7ECE9A201}" destId="{C936E215-E588-455B-893D-3995A919B076}" srcOrd="0" destOrd="0" presId="urn:microsoft.com/office/officeart/2005/8/layout/chevron2"/>
    <dgm:cxn modelId="{F1A418D3-8ACD-43D5-974F-483BE814F326}" type="presOf" srcId="{EE645FBC-0994-4B62-9675-F8CD6A2A360C}" destId="{74F18872-E646-42F9-A240-5D49229B849B}" srcOrd="0" destOrd="0" presId="urn:microsoft.com/office/officeart/2005/8/layout/chevron2"/>
    <dgm:cxn modelId="{398D3511-9994-44C0-A537-4A059ADBBCBB}" srcId="{EE645FBC-0994-4B62-9675-F8CD6A2A360C}" destId="{ACEB75E6-B0C9-41ED-BFE2-F69A491D923B}" srcOrd="0" destOrd="0" parTransId="{4FB2BF63-65A6-428D-AAC1-CA114D16EC6D}" sibTransId="{61F01355-C03F-41A3-9B22-9FC58E362CB2}"/>
    <dgm:cxn modelId="{81B70134-5653-41DA-96CE-B74798ABFED2}" type="presOf" srcId="{9AE6D8BC-DA9C-4EF2-AA48-800E43766399}" destId="{5B22956C-1187-4624-ACF7-483EC88E6CBF}" srcOrd="0" destOrd="0" presId="urn:microsoft.com/office/officeart/2005/8/layout/chevron2"/>
    <dgm:cxn modelId="{FD8208F9-BDAA-48AD-B06D-4936251A1E8E}" srcId="{9F874769-1BE9-4F89-AF82-C6B2E8177262}" destId="{F6DD32D3-4451-4181-A4E7-98AA43B2A215}" srcOrd="1" destOrd="0" parTransId="{054EBE3A-AD2F-4194-9089-751CD4BFD2B6}" sibTransId="{8809D128-BDEE-4505-9AE9-291D2A109DBD}"/>
    <dgm:cxn modelId="{8A5AF9D0-9309-4BD0-8C3D-697B76615EA2}" type="presOf" srcId="{05D2E1C7-9DE7-4D00-AEC3-EFF67975526B}" destId="{102CC935-C200-47AF-B037-2E140DEC1BCF}" srcOrd="0" destOrd="0" presId="urn:microsoft.com/office/officeart/2005/8/layout/chevron2"/>
    <dgm:cxn modelId="{EEE2D303-E90B-4984-B253-2A7FCBD4D337}" srcId="{96B44046-581E-4BF2-941D-40D651E792E8}" destId="{48E9C51B-F1AF-4C6D-A86C-56F7ECE9A201}" srcOrd="0" destOrd="0" parTransId="{F9D4DA21-5159-4D7C-8C9A-7CF648CBB5CD}" sibTransId="{3DFDC62E-3DD8-4700-A4B9-C3F50806EF14}"/>
    <dgm:cxn modelId="{F3A6F8B1-F5A9-4085-8045-5195EDF5B968}" srcId="{37EFFE60-C461-448B-98B4-A7E1C7826FF0}" destId="{9AE6D8BC-DA9C-4EF2-AA48-800E43766399}" srcOrd="1" destOrd="0" parTransId="{C95F2019-6949-4727-845F-426A947B64CF}" sibTransId="{9B4D1FF9-08D1-486C-8160-C3CDC00AAE0E}"/>
    <dgm:cxn modelId="{6865B7B5-52FA-4279-9530-E2C8338AB4D0}" srcId="{9AE6D8BC-DA9C-4EF2-AA48-800E43766399}" destId="{1902A87B-F6D4-4B30-88F5-2979E5A50852}" srcOrd="0" destOrd="0" parTransId="{02C39E65-0564-409A-A0B9-F352E938B886}" sibTransId="{208F8C11-1153-4417-9772-93B827A759AD}"/>
    <dgm:cxn modelId="{9C31DDA1-7D20-49DD-9CD2-54B0D753AE3E}" type="presOf" srcId="{ACEB75E6-B0C9-41ED-BFE2-F69A491D923B}" destId="{C5FD9B5B-29FE-4525-99D6-49A75697B39A}" srcOrd="0" destOrd="0" presId="urn:microsoft.com/office/officeart/2005/8/layout/chevron2"/>
    <dgm:cxn modelId="{BD4CC119-93D7-4E66-9B01-1B6FF200298D}" type="presOf" srcId="{41BC64DE-59D9-4D4E-A409-F2564A962592}" destId="{3432AA16-62DB-419B-B4ED-67F76F7B41CB}" srcOrd="0" destOrd="0" presId="urn:microsoft.com/office/officeart/2005/8/layout/chevron2"/>
    <dgm:cxn modelId="{2230BCA0-83C7-434D-886B-41877C6A12B2}" srcId="{37EFFE60-C461-448B-98B4-A7E1C7826FF0}" destId="{96B44046-581E-4BF2-941D-40D651E792E8}" srcOrd="0" destOrd="0" parTransId="{D8545A2E-E38C-432F-9F1B-4A7A65BE40C2}" sibTransId="{EEAC92F2-5D79-4BC6-A217-05C3EE0C904E}"/>
    <dgm:cxn modelId="{FD725F80-2786-430C-944C-529FE500E015}" type="presOf" srcId="{96B44046-581E-4BF2-941D-40D651E792E8}" destId="{3BBF7159-0BFE-42C1-A027-52D798BA3E04}" srcOrd="0" destOrd="0" presId="urn:microsoft.com/office/officeart/2005/8/layout/chevron2"/>
    <dgm:cxn modelId="{E96E7152-E7E1-41EB-9203-3021DA6BC5CD}" type="presOf" srcId="{6FC3B773-E814-4244-97E3-9A0662F7B297}" destId="{96318093-DE6D-4BFB-94BC-D9C7CB77F59D}" srcOrd="0" destOrd="0" presId="urn:microsoft.com/office/officeart/2005/8/layout/chevron2"/>
    <dgm:cxn modelId="{C4AD5B95-D6F0-4AA2-B84D-3B4DE5CD7FD9}" srcId="{9F874769-1BE9-4F89-AF82-C6B2E8177262}" destId="{6FC3B773-E814-4244-97E3-9A0662F7B297}" srcOrd="0" destOrd="0" parTransId="{E568DAF0-FBBF-48BB-BA36-4FE5EC8388B7}" sibTransId="{7A7C1A7D-1CEF-43BE-847D-D9BEA8053311}"/>
    <dgm:cxn modelId="{D289FF72-0265-4CAB-9DD8-A2313080D30E}" type="presOf" srcId="{28F8143D-8B7A-44C6-B86B-C311435C0800}" destId="{668A6F1E-D3F3-49A9-9F61-2D8478B97635}" srcOrd="0" destOrd="0" presId="urn:microsoft.com/office/officeart/2005/8/layout/chevron2"/>
    <dgm:cxn modelId="{7040DC07-344E-4807-A6F7-EB7123725D08}" type="presOf" srcId="{9F874769-1BE9-4F89-AF82-C6B2E8177262}" destId="{DB658BE7-A5F1-4321-8C17-50B68EB00EA2}" srcOrd="0" destOrd="0" presId="urn:microsoft.com/office/officeart/2005/8/layout/chevron2"/>
    <dgm:cxn modelId="{EEC1CF05-A2A3-4581-9B5F-BBD544E5C85F}" type="presOf" srcId="{B1A2E3E0-8B65-4A09-8168-CEAF6214A1A1}" destId="{BC37932C-9F8B-414A-8F21-8C32BC3DEFA7}" srcOrd="0" destOrd="0" presId="urn:microsoft.com/office/officeart/2005/8/layout/chevron2"/>
    <dgm:cxn modelId="{0671B855-975D-4121-99F2-80AE66E864B7}" srcId="{B1A2E3E0-8B65-4A09-8168-CEAF6214A1A1}" destId="{05692744-A72B-4B8D-9BC0-769BF15FD52C}" srcOrd="0" destOrd="0" parTransId="{9DE2E447-63A6-4879-97B7-128C9FBFA175}" sibTransId="{C60E2049-4218-470E-8E89-8EA9ADD58F07}"/>
    <dgm:cxn modelId="{2934B275-3CCB-43A9-A655-41D8AE4DA960}" type="presOf" srcId="{F6DD32D3-4451-4181-A4E7-98AA43B2A215}" destId="{96318093-DE6D-4BFB-94BC-D9C7CB77F59D}" srcOrd="0" destOrd="1" presId="urn:microsoft.com/office/officeart/2005/8/layout/chevron2"/>
    <dgm:cxn modelId="{BA9FBB5B-1C8F-494E-A493-953F3B3B7FCF}" type="presOf" srcId="{05692744-A72B-4B8D-9BC0-769BF15FD52C}" destId="{D53660A6-592B-44F4-9D31-BB1CFCB41DD1}" srcOrd="0" destOrd="0" presId="urn:microsoft.com/office/officeart/2005/8/layout/chevron2"/>
    <dgm:cxn modelId="{1F62261C-995C-4642-8393-E2A427EEDF20}" srcId="{37EFFE60-C461-448B-98B4-A7E1C7826FF0}" destId="{9F874769-1BE9-4F89-AF82-C6B2E8177262}" srcOrd="2" destOrd="0" parTransId="{AE2CD4C7-58DA-4257-BECD-DC58602ECC63}" sibTransId="{49D84C1E-772A-4914-903E-FDF85E74AC7D}"/>
    <dgm:cxn modelId="{E630DA41-F69E-4992-9FF4-CC955747D9D8}" type="presOf" srcId="{1902A87B-F6D4-4B30-88F5-2979E5A50852}" destId="{D1B656AC-3F5C-4D71-B407-CC3CCB1E4793}" srcOrd="0" destOrd="0" presId="urn:microsoft.com/office/officeart/2005/8/layout/chevron2"/>
    <dgm:cxn modelId="{0A6938BB-2740-472F-8D79-7ABC3D16E945}" type="presOf" srcId="{37EFFE60-C461-448B-98B4-A7E1C7826FF0}" destId="{4C74A62D-1F26-460F-BA04-E9A070B9BEB0}" srcOrd="0" destOrd="0" presId="urn:microsoft.com/office/officeart/2005/8/layout/chevron2"/>
    <dgm:cxn modelId="{0D02D2C9-6630-4D42-B22F-C8366CB89A8A}" srcId="{37EFFE60-C461-448B-98B4-A7E1C7826FF0}" destId="{05D2E1C7-9DE7-4D00-AEC3-EFF67975526B}" srcOrd="4" destOrd="0" parTransId="{624B6354-7BD1-43B8-A478-F5106D8939E3}" sibTransId="{7A580634-3C21-485E-882E-15DD2DA5688C}"/>
    <dgm:cxn modelId="{1491BF96-DD6C-47E6-A40F-1ED5A7D62F32}" srcId="{37EFFE60-C461-448B-98B4-A7E1C7826FF0}" destId="{EE645FBC-0994-4B62-9675-F8CD6A2A360C}" srcOrd="5" destOrd="0" parTransId="{5F49B3C8-627C-422E-AC64-2248A48264C4}" sibTransId="{7DF0DC72-853B-404B-B871-853EFEB5907C}"/>
    <dgm:cxn modelId="{2C73CED4-4173-4426-B706-A8B080A79528}" srcId="{37EFFE60-C461-448B-98B4-A7E1C7826FF0}" destId="{B1A2E3E0-8B65-4A09-8168-CEAF6214A1A1}" srcOrd="6" destOrd="0" parTransId="{0CEAF93E-1AE5-43F4-BC88-DBAEF21CECE5}" sibTransId="{D58DEF4C-C51C-4B96-BBFE-871A12FE5D29}"/>
    <dgm:cxn modelId="{B3EDB157-9A53-442B-AA92-CCBFE859B02B}" srcId="{05D2E1C7-9DE7-4D00-AEC3-EFF67975526B}" destId="{ECE11CA0-8A58-452E-A4CC-27A0C811535D}" srcOrd="0" destOrd="0" parTransId="{59557FF3-0FF1-4B24-9405-7B8EA942C819}" sibTransId="{D432831C-1F13-4E6E-A800-709643EE01EB}"/>
    <dgm:cxn modelId="{142424BB-969A-4EFA-B4BA-43E74486E7B0}" srcId="{28F8143D-8B7A-44C6-B86B-C311435C0800}" destId="{41BC64DE-59D9-4D4E-A409-F2564A962592}" srcOrd="0" destOrd="0" parTransId="{2C6E746E-BAA2-496D-A189-D4B033FA3B54}" sibTransId="{0AA6A2CC-E905-4329-8BB9-D7F096F82306}"/>
    <dgm:cxn modelId="{10529010-BC3A-4D3E-A9D8-C3AEFE7B0465}" type="presParOf" srcId="{4C74A62D-1F26-460F-BA04-E9A070B9BEB0}" destId="{2603F1CB-226F-4DD5-93FF-03A945C1EAAA}" srcOrd="0" destOrd="0" presId="urn:microsoft.com/office/officeart/2005/8/layout/chevron2"/>
    <dgm:cxn modelId="{B6DA0336-2E8C-44D7-9F05-6D001D879F58}" type="presParOf" srcId="{2603F1CB-226F-4DD5-93FF-03A945C1EAAA}" destId="{3BBF7159-0BFE-42C1-A027-52D798BA3E04}" srcOrd="0" destOrd="0" presId="urn:microsoft.com/office/officeart/2005/8/layout/chevron2"/>
    <dgm:cxn modelId="{D8F552EC-45D6-4D6E-B385-340FAEA0E656}" type="presParOf" srcId="{2603F1CB-226F-4DD5-93FF-03A945C1EAAA}" destId="{C936E215-E588-455B-893D-3995A919B076}" srcOrd="1" destOrd="0" presId="urn:microsoft.com/office/officeart/2005/8/layout/chevron2"/>
    <dgm:cxn modelId="{F67144E7-41CA-489F-BDBB-AD3D4E453DA1}" type="presParOf" srcId="{4C74A62D-1F26-460F-BA04-E9A070B9BEB0}" destId="{9DCD9990-86A7-40AD-9865-CF83C981699D}" srcOrd="1" destOrd="0" presId="urn:microsoft.com/office/officeart/2005/8/layout/chevron2"/>
    <dgm:cxn modelId="{0470A913-C3DF-4359-9CF6-A756FD967908}" type="presParOf" srcId="{4C74A62D-1F26-460F-BA04-E9A070B9BEB0}" destId="{EAC2341E-768C-42E8-90DB-F21C12F9C623}" srcOrd="2" destOrd="0" presId="urn:microsoft.com/office/officeart/2005/8/layout/chevron2"/>
    <dgm:cxn modelId="{B18E8F46-0271-4043-BFA7-14D231316C18}" type="presParOf" srcId="{EAC2341E-768C-42E8-90DB-F21C12F9C623}" destId="{5B22956C-1187-4624-ACF7-483EC88E6CBF}" srcOrd="0" destOrd="0" presId="urn:microsoft.com/office/officeart/2005/8/layout/chevron2"/>
    <dgm:cxn modelId="{40A6CFF5-4B28-40C3-8A5D-34268FA494D7}" type="presParOf" srcId="{EAC2341E-768C-42E8-90DB-F21C12F9C623}" destId="{D1B656AC-3F5C-4D71-B407-CC3CCB1E4793}" srcOrd="1" destOrd="0" presId="urn:microsoft.com/office/officeart/2005/8/layout/chevron2"/>
    <dgm:cxn modelId="{3BA1AFD1-B1B6-4E87-BBDB-76D790CB4E5B}" type="presParOf" srcId="{4C74A62D-1F26-460F-BA04-E9A070B9BEB0}" destId="{5332EE9A-A6CA-41E8-8414-4CD2DAF73D95}" srcOrd="3" destOrd="0" presId="urn:microsoft.com/office/officeart/2005/8/layout/chevron2"/>
    <dgm:cxn modelId="{0650C541-48DE-4C2F-8B30-19F07A710CF9}" type="presParOf" srcId="{4C74A62D-1F26-460F-BA04-E9A070B9BEB0}" destId="{5E38EBC3-2591-428A-B819-A33C1830C1C5}" srcOrd="4" destOrd="0" presId="urn:microsoft.com/office/officeart/2005/8/layout/chevron2"/>
    <dgm:cxn modelId="{5802DF30-EA70-42BF-B19E-E8A6DEE54467}" type="presParOf" srcId="{5E38EBC3-2591-428A-B819-A33C1830C1C5}" destId="{DB658BE7-A5F1-4321-8C17-50B68EB00EA2}" srcOrd="0" destOrd="0" presId="urn:microsoft.com/office/officeart/2005/8/layout/chevron2"/>
    <dgm:cxn modelId="{88405482-972B-4073-885A-6BCD4FDB5A64}" type="presParOf" srcId="{5E38EBC3-2591-428A-B819-A33C1830C1C5}" destId="{96318093-DE6D-4BFB-94BC-D9C7CB77F59D}" srcOrd="1" destOrd="0" presId="urn:microsoft.com/office/officeart/2005/8/layout/chevron2"/>
    <dgm:cxn modelId="{66F478B6-DB19-42E1-9F17-7852C6F060C9}" type="presParOf" srcId="{4C74A62D-1F26-460F-BA04-E9A070B9BEB0}" destId="{87BF2208-1F6C-4D6B-8AC0-45DF51D3C527}" srcOrd="5" destOrd="0" presId="urn:microsoft.com/office/officeart/2005/8/layout/chevron2"/>
    <dgm:cxn modelId="{25B929D1-1F94-4A8B-BBE6-6846404C7955}" type="presParOf" srcId="{4C74A62D-1F26-460F-BA04-E9A070B9BEB0}" destId="{381D198E-9BF6-495C-B034-441B767A3004}" srcOrd="6" destOrd="0" presId="urn:microsoft.com/office/officeart/2005/8/layout/chevron2"/>
    <dgm:cxn modelId="{858EEA4B-0014-49F4-9A85-F2C066803945}" type="presParOf" srcId="{381D198E-9BF6-495C-B034-441B767A3004}" destId="{668A6F1E-D3F3-49A9-9F61-2D8478B97635}" srcOrd="0" destOrd="0" presId="urn:microsoft.com/office/officeart/2005/8/layout/chevron2"/>
    <dgm:cxn modelId="{AA3CDCA0-81E8-48CD-8AC5-E54F4780CEDA}" type="presParOf" srcId="{381D198E-9BF6-495C-B034-441B767A3004}" destId="{3432AA16-62DB-419B-B4ED-67F76F7B41CB}" srcOrd="1" destOrd="0" presId="urn:microsoft.com/office/officeart/2005/8/layout/chevron2"/>
    <dgm:cxn modelId="{A2DB9FF6-8282-491F-A536-382DDD772C76}" type="presParOf" srcId="{4C74A62D-1F26-460F-BA04-E9A070B9BEB0}" destId="{9637E91A-F19E-4F47-9EC6-F11B7E8A5C14}" srcOrd="7" destOrd="0" presId="urn:microsoft.com/office/officeart/2005/8/layout/chevron2"/>
    <dgm:cxn modelId="{CDD72A52-17D0-41E2-8DE4-F15488225334}" type="presParOf" srcId="{4C74A62D-1F26-460F-BA04-E9A070B9BEB0}" destId="{7AAAAF2D-5458-41C1-ABB2-4B8060B38B4B}" srcOrd="8" destOrd="0" presId="urn:microsoft.com/office/officeart/2005/8/layout/chevron2"/>
    <dgm:cxn modelId="{73EE26A5-CE72-48AD-AF00-FD4EC87E2301}" type="presParOf" srcId="{7AAAAF2D-5458-41C1-ABB2-4B8060B38B4B}" destId="{102CC935-C200-47AF-B037-2E140DEC1BCF}" srcOrd="0" destOrd="0" presId="urn:microsoft.com/office/officeart/2005/8/layout/chevron2"/>
    <dgm:cxn modelId="{75ADEE1B-0220-428E-BE05-4D728911FCAF}" type="presParOf" srcId="{7AAAAF2D-5458-41C1-ABB2-4B8060B38B4B}" destId="{D146FB25-E60F-4A3B-8099-9FF76BD065F0}" srcOrd="1" destOrd="0" presId="urn:microsoft.com/office/officeart/2005/8/layout/chevron2"/>
    <dgm:cxn modelId="{7B05CC65-2755-4A4F-9A88-B2E446708E90}" type="presParOf" srcId="{4C74A62D-1F26-460F-BA04-E9A070B9BEB0}" destId="{7544F2C4-11A9-4109-81A7-E079812624F0}" srcOrd="9" destOrd="0" presId="urn:microsoft.com/office/officeart/2005/8/layout/chevron2"/>
    <dgm:cxn modelId="{3A345BF1-72B5-4B4E-B654-EBD07AE62177}" type="presParOf" srcId="{4C74A62D-1F26-460F-BA04-E9A070B9BEB0}" destId="{ED49CACA-5E8D-4AE2-9F20-EA30ABD03AEB}" srcOrd="10" destOrd="0" presId="urn:microsoft.com/office/officeart/2005/8/layout/chevron2"/>
    <dgm:cxn modelId="{B0047DAC-9F8A-412D-AD21-DD59B8D4811E}" type="presParOf" srcId="{ED49CACA-5E8D-4AE2-9F20-EA30ABD03AEB}" destId="{74F18872-E646-42F9-A240-5D49229B849B}" srcOrd="0" destOrd="0" presId="urn:microsoft.com/office/officeart/2005/8/layout/chevron2"/>
    <dgm:cxn modelId="{1A19E7CA-4EDB-4F4C-ABF4-45BCD4E36883}" type="presParOf" srcId="{ED49CACA-5E8D-4AE2-9F20-EA30ABD03AEB}" destId="{C5FD9B5B-29FE-4525-99D6-49A75697B39A}" srcOrd="1" destOrd="0" presId="urn:microsoft.com/office/officeart/2005/8/layout/chevron2"/>
    <dgm:cxn modelId="{1DF5027C-F5BA-4E69-A0E3-284854515A3F}" type="presParOf" srcId="{4C74A62D-1F26-460F-BA04-E9A070B9BEB0}" destId="{D8B16208-5CC1-4041-8260-E0B7DB8D97DD}" srcOrd="11" destOrd="0" presId="urn:microsoft.com/office/officeart/2005/8/layout/chevron2"/>
    <dgm:cxn modelId="{FA4EC566-17DB-48F7-9572-D0CFAD937D22}" type="presParOf" srcId="{4C74A62D-1F26-460F-BA04-E9A070B9BEB0}" destId="{F0374B0B-55DB-4D13-A565-8FEAC14B1361}" srcOrd="12" destOrd="0" presId="urn:microsoft.com/office/officeart/2005/8/layout/chevron2"/>
    <dgm:cxn modelId="{AEBFE289-960B-48A6-A86B-91AFE8028051}" type="presParOf" srcId="{F0374B0B-55DB-4D13-A565-8FEAC14B1361}" destId="{BC37932C-9F8B-414A-8F21-8C32BC3DEFA7}" srcOrd="0" destOrd="0" presId="urn:microsoft.com/office/officeart/2005/8/layout/chevron2"/>
    <dgm:cxn modelId="{D321C9A6-C4B6-4718-B724-409A2E102ED1}" type="presParOf" srcId="{F0374B0B-55DB-4D13-A565-8FEAC14B1361}" destId="{D53660A6-592B-44F4-9D31-BB1CFCB41DD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BF7159-0BFE-42C1-A027-52D798BA3E04}">
      <dsp:nvSpPr>
        <dsp:cNvPr id="0" name=""/>
        <dsp:cNvSpPr/>
      </dsp:nvSpPr>
      <dsp:spPr>
        <a:xfrm rot="5400000">
          <a:off x="-110474" y="111474"/>
          <a:ext cx="736494" cy="515546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/>
            <a:t>1</a:t>
          </a:r>
          <a:endParaRPr lang="fr-FR" sz="1400" kern="1200" dirty="0"/>
        </a:p>
      </dsp:txBody>
      <dsp:txXfrm rot="-5400000">
        <a:off x="0" y="258773"/>
        <a:ext cx="515546" cy="220948"/>
      </dsp:txXfrm>
    </dsp:sp>
    <dsp:sp modelId="{C936E215-E588-455B-893D-3995A919B076}">
      <dsp:nvSpPr>
        <dsp:cNvPr id="0" name=""/>
        <dsp:cNvSpPr/>
      </dsp:nvSpPr>
      <dsp:spPr>
        <a:xfrm rot="5400000">
          <a:off x="4057012" y="-3540466"/>
          <a:ext cx="478721" cy="75616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300" kern="1200" dirty="0" smtClean="0">
              <a:latin typeface="Arial" pitchFamily="34" charset="0"/>
              <a:cs typeface="Arial" pitchFamily="34" charset="0"/>
            </a:rPr>
            <a:t>Illustration of the </a:t>
          </a:r>
          <a:r>
            <a:rPr lang="fr-FR" sz="1300" kern="1200" dirty="0" err="1" smtClean="0">
              <a:latin typeface="Arial" pitchFamily="34" charset="0"/>
              <a:cs typeface="Arial" pitchFamily="34" charset="0"/>
            </a:rPr>
            <a:t>complete</a:t>
          </a:r>
          <a:r>
            <a:rPr lang="fr-FR" sz="1300" kern="1200" dirty="0" smtClean="0">
              <a:latin typeface="Arial" pitchFamily="34" charset="0"/>
              <a:cs typeface="Arial" pitchFamily="34" charset="0"/>
            </a:rPr>
            <a:t> </a:t>
          </a:r>
          <a:r>
            <a:rPr lang="fr-FR" sz="1300" kern="1200" dirty="0" err="1" smtClean="0">
              <a:latin typeface="Arial" pitchFamily="34" charset="0"/>
              <a:cs typeface="Arial" pitchFamily="34" charset="0"/>
            </a:rPr>
            <a:t>procedure</a:t>
          </a:r>
          <a:r>
            <a:rPr lang="fr-FR" sz="1300" kern="1200" dirty="0" smtClean="0">
              <a:latin typeface="Arial" pitchFamily="34" charset="0"/>
              <a:cs typeface="Arial" pitchFamily="34" charset="0"/>
            </a:rPr>
            <a:t> 1) </a:t>
          </a:r>
          <a:r>
            <a:rPr lang="fr-FR" sz="1300" kern="1200" dirty="0" err="1" smtClean="0">
              <a:latin typeface="Arial" pitchFamily="34" charset="0"/>
              <a:cs typeface="Arial" pitchFamily="34" charset="0"/>
            </a:rPr>
            <a:t>modeling</a:t>
          </a:r>
          <a:r>
            <a:rPr lang="fr-FR" sz="1300" kern="1200" dirty="0" smtClean="0">
              <a:latin typeface="Arial" pitchFamily="34" charset="0"/>
              <a:cs typeface="Arial" pitchFamily="34" charset="0"/>
            </a:rPr>
            <a:t> </a:t>
          </a:r>
          <a:r>
            <a:rPr lang="fr-FR" sz="1300" kern="1200" dirty="0" err="1" smtClean="0">
              <a:latin typeface="Arial" pitchFamily="34" charset="0"/>
              <a:cs typeface="Arial" pitchFamily="34" charset="0"/>
            </a:rPr>
            <a:t>at</a:t>
          </a:r>
          <a:r>
            <a:rPr lang="fr-FR" sz="1300" kern="1200" dirty="0" smtClean="0">
              <a:latin typeface="Arial" pitchFamily="34" charset="0"/>
              <a:cs typeface="Arial" pitchFamily="34" charset="0"/>
            </a:rPr>
            <a:t> macro-</a:t>
          </a:r>
          <a:r>
            <a:rPr lang="fr-FR" sz="1300" kern="1200" dirty="0" err="1" smtClean="0">
              <a:latin typeface="Arial" pitchFamily="34" charset="0"/>
              <a:cs typeface="Arial" pitchFamily="34" charset="0"/>
            </a:rPr>
            <a:t>level</a:t>
          </a:r>
          <a:r>
            <a:rPr lang="fr-FR" sz="1300" kern="1200" dirty="0" smtClean="0">
              <a:latin typeface="Arial" pitchFamily="34" charset="0"/>
              <a:cs typeface="Arial" pitchFamily="34" charset="0"/>
            </a:rPr>
            <a:t>, 2) a priori estimation of </a:t>
          </a:r>
          <a:r>
            <a:rPr lang="fr-FR" sz="1300" kern="1200" dirty="0" err="1" smtClean="0">
              <a:latin typeface="Arial" pitchFamily="34" charset="0"/>
              <a:cs typeface="Arial" pitchFamily="34" charset="0"/>
            </a:rPr>
            <a:t>uncertainties</a:t>
          </a:r>
          <a:r>
            <a:rPr lang="fr-FR" sz="1300" kern="1200" dirty="0" smtClean="0">
              <a:latin typeface="Arial" pitchFamily="34" charset="0"/>
              <a:cs typeface="Arial" pitchFamily="34" charset="0"/>
            </a:rPr>
            <a:t>, 3) </a:t>
          </a:r>
          <a:r>
            <a:rPr lang="fr-FR" sz="1300" kern="1200" dirty="0" err="1" smtClean="0">
              <a:latin typeface="Arial" pitchFamily="34" charset="0"/>
              <a:cs typeface="Arial" pitchFamily="34" charset="0"/>
            </a:rPr>
            <a:t>measurement</a:t>
          </a:r>
          <a:r>
            <a:rPr lang="fr-FR" sz="1300" kern="1200" dirty="0" smtClean="0">
              <a:latin typeface="Arial" pitchFamily="34" charset="0"/>
              <a:cs typeface="Arial" pitchFamily="34" charset="0"/>
            </a:rPr>
            <a:t>, 4) test-</a:t>
          </a:r>
          <a:r>
            <a:rPr lang="fr-FR" sz="1300" kern="1200" dirty="0" err="1" smtClean="0">
              <a:latin typeface="Arial" pitchFamily="34" charset="0"/>
              <a:cs typeface="Arial" pitchFamily="34" charset="0"/>
            </a:rPr>
            <a:t>analysis</a:t>
          </a:r>
          <a:r>
            <a:rPr lang="fr-FR" sz="1300" kern="1200" dirty="0" smtClean="0">
              <a:latin typeface="Arial" pitchFamily="34" charset="0"/>
              <a:cs typeface="Arial" pitchFamily="34" charset="0"/>
            </a:rPr>
            <a:t> </a:t>
          </a:r>
          <a:r>
            <a:rPr lang="fr-FR" sz="1300" kern="1200" dirty="0" err="1" smtClean="0">
              <a:latin typeface="Arial" pitchFamily="34" charset="0"/>
              <a:cs typeface="Arial" pitchFamily="34" charset="0"/>
            </a:rPr>
            <a:t>correlation</a:t>
          </a:r>
          <a:r>
            <a:rPr lang="fr-FR" sz="1300" kern="1200" dirty="0" smtClean="0">
              <a:latin typeface="Arial" pitchFamily="34" charset="0"/>
              <a:cs typeface="Arial" pitchFamily="34" charset="0"/>
            </a:rPr>
            <a:t>, 5) model </a:t>
          </a:r>
          <a:r>
            <a:rPr lang="fr-FR" sz="1300" kern="1200" dirty="0" err="1" smtClean="0">
              <a:latin typeface="Arial" pitchFamily="34" charset="0"/>
              <a:cs typeface="Arial" pitchFamily="34" charset="0"/>
            </a:rPr>
            <a:t>credibility</a:t>
          </a:r>
          <a:endParaRPr lang="fr-FR" sz="1300" kern="1200" dirty="0"/>
        </a:p>
      </dsp:txBody>
      <dsp:txXfrm rot="-5400000">
        <a:off x="515547" y="24368"/>
        <a:ext cx="7538284" cy="431983"/>
      </dsp:txXfrm>
    </dsp:sp>
    <dsp:sp modelId="{5B22956C-1187-4624-ACF7-483EC88E6CBF}">
      <dsp:nvSpPr>
        <dsp:cNvPr id="0" name=""/>
        <dsp:cNvSpPr/>
      </dsp:nvSpPr>
      <dsp:spPr>
        <a:xfrm rot="5400000">
          <a:off x="-110474" y="763091"/>
          <a:ext cx="736494" cy="515546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/>
            <a:t>2</a:t>
          </a:r>
          <a:endParaRPr lang="fr-FR" sz="1400" kern="1200" dirty="0"/>
        </a:p>
      </dsp:txBody>
      <dsp:txXfrm rot="-5400000">
        <a:off x="0" y="910390"/>
        <a:ext cx="515546" cy="220948"/>
      </dsp:txXfrm>
    </dsp:sp>
    <dsp:sp modelId="{D1B656AC-3F5C-4D71-B407-CC3CCB1E4793}">
      <dsp:nvSpPr>
        <dsp:cNvPr id="0" name=""/>
        <dsp:cNvSpPr/>
      </dsp:nvSpPr>
      <dsp:spPr>
        <a:xfrm rot="5400000">
          <a:off x="4057012" y="-2888848"/>
          <a:ext cx="478721" cy="75616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300" kern="1200" dirty="0" smtClean="0">
              <a:latin typeface="Arial" pitchFamily="34" charset="0"/>
              <a:cs typeface="Arial" pitchFamily="34" charset="0"/>
            </a:rPr>
            <a:t>Application of </a:t>
          </a:r>
          <a:r>
            <a:rPr lang="fr-FR" sz="1300" kern="1200" dirty="0" err="1" smtClean="0">
              <a:latin typeface="Arial" pitchFamily="34" charset="0"/>
              <a:cs typeface="Arial" pitchFamily="34" charset="0"/>
            </a:rPr>
            <a:t>methods</a:t>
          </a:r>
          <a:r>
            <a:rPr lang="fr-FR" sz="1300" kern="1200" dirty="0" smtClean="0">
              <a:latin typeface="Arial" pitchFamily="34" charset="0"/>
              <a:cs typeface="Arial" pitchFamily="34" charset="0"/>
            </a:rPr>
            <a:t> </a:t>
          </a:r>
          <a:r>
            <a:rPr lang="fr-FR" sz="1300" kern="1200" dirty="0" err="1" smtClean="0">
              <a:latin typeface="Arial" pitchFamily="34" charset="0"/>
              <a:cs typeface="Arial" pitchFamily="34" charset="0"/>
            </a:rPr>
            <a:t>tested</a:t>
          </a:r>
          <a:r>
            <a:rPr lang="fr-FR" sz="1300" kern="1200" dirty="0" smtClean="0">
              <a:latin typeface="Arial" pitchFamily="34" charset="0"/>
              <a:cs typeface="Arial" pitchFamily="34" charset="0"/>
            </a:rPr>
            <a:t> on </a:t>
          </a:r>
          <a:r>
            <a:rPr lang="fr-FR" sz="1300" kern="1200" dirty="0" err="1" smtClean="0">
              <a:latin typeface="Arial" pitchFamily="34" charset="0"/>
              <a:cs typeface="Arial" pitchFamily="34" charset="0"/>
            </a:rPr>
            <a:t>academic</a:t>
          </a:r>
          <a:r>
            <a:rPr lang="fr-FR" sz="1300" kern="1200" dirty="0" smtClean="0">
              <a:latin typeface="Arial" pitchFamily="34" charset="0"/>
              <a:cs typeface="Arial" pitchFamily="34" charset="0"/>
            </a:rPr>
            <a:t> </a:t>
          </a:r>
          <a:r>
            <a:rPr lang="fr-FR" sz="1300" kern="1200" dirty="0" err="1" smtClean="0">
              <a:latin typeface="Arial" pitchFamily="34" charset="0"/>
              <a:cs typeface="Arial" pitchFamily="34" charset="0"/>
            </a:rPr>
            <a:t>examples</a:t>
          </a:r>
          <a:r>
            <a:rPr lang="fr-FR" sz="1300" kern="1200" dirty="0" smtClean="0">
              <a:latin typeface="Arial" pitchFamily="34" charset="0"/>
              <a:cs typeface="Arial" pitchFamily="34" charset="0"/>
            </a:rPr>
            <a:t> on a </a:t>
          </a:r>
          <a:r>
            <a:rPr lang="fr-FR" sz="1300" kern="1200" dirty="0" err="1" smtClean="0">
              <a:latin typeface="Arial" pitchFamily="34" charset="0"/>
              <a:cs typeface="Arial" pitchFamily="34" charset="0"/>
            </a:rPr>
            <a:t>complex</a:t>
          </a:r>
          <a:r>
            <a:rPr lang="fr-FR" sz="1300" kern="1200" dirty="0" smtClean="0">
              <a:latin typeface="Arial" pitchFamily="34" charset="0"/>
              <a:cs typeface="Arial" pitchFamily="34" charset="0"/>
            </a:rPr>
            <a:t> structure in </a:t>
          </a:r>
          <a:r>
            <a:rPr lang="fr-FR" sz="1300" kern="1200" dirty="0" err="1" smtClean="0">
              <a:latin typeface="Arial" pitchFamily="34" charset="0"/>
              <a:cs typeface="Arial" pitchFamily="34" charset="0"/>
            </a:rPr>
            <a:t>industrial</a:t>
          </a:r>
          <a:r>
            <a:rPr lang="fr-FR" sz="1300" kern="1200" dirty="0" smtClean="0">
              <a:latin typeface="Arial" pitchFamily="34" charset="0"/>
              <a:cs typeface="Arial" pitchFamily="34" charset="0"/>
            </a:rPr>
            <a:t> </a:t>
          </a:r>
          <a:r>
            <a:rPr lang="fr-FR" sz="1300" kern="1200" dirty="0" err="1" smtClean="0">
              <a:latin typeface="Arial" pitchFamily="34" charset="0"/>
              <a:cs typeface="Arial" pitchFamily="34" charset="0"/>
            </a:rPr>
            <a:t>environment</a:t>
          </a:r>
          <a:r>
            <a:rPr lang="fr-FR" sz="1300" kern="1200" dirty="0" smtClean="0">
              <a:latin typeface="Arial" pitchFamily="34" charset="0"/>
              <a:cs typeface="Arial" pitchFamily="34" charset="0"/>
            </a:rPr>
            <a:t> </a:t>
          </a:r>
          <a:endParaRPr lang="fr-FR" sz="1300" kern="1200" dirty="0"/>
        </a:p>
      </dsp:txBody>
      <dsp:txXfrm rot="-5400000">
        <a:off x="515547" y="675986"/>
        <a:ext cx="7538284" cy="431983"/>
      </dsp:txXfrm>
    </dsp:sp>
    <dsp:sp modelId="{DB658BE7-A5F1-4321-8C17-50B68EB00EA2}">
      <dsp:nvSpPr>
        <dsp:cNvPr id="0" name=""/>
        <dsp:cNvSpPr/>
      </dsp:nvSpPr>
      <dsp:spPr>
        <a:xfrm rot="5400000">
          <a:off x="-110474" y="1414709"/>
          <a:ext cx="736494" cy="515546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/>
            <a:t>3</a:t>
          </a:r>
          <a:endParaRPr lang="fr-FR" sz="1400" kern="1200" dirty="0"/>
        </a:p>
      </dsp:txBody>
      <dsp:txXfrm rot="-5400000">
        <a:off x="0" y="1562008"/>
        <a:ext cx="515546" cy="220948"/>
      </dsp:txXfrm>
    </dsp:sp>
    <dsp:sp modelId="{96318093-DE6D-4BFB-94BC-D9C7CB77F59D}">
      <dsp:nvSpPr>
        <dsp:cNvPr id="0" name=""/>
        <dsp:cNvSpPr/>
      </dsp:nvSpPr>
      <dsp:spPr>
        <a:xfrm rot="5400000">
          <a:off x="4057012" y="-2237230"/>
          <a:ext cx="478721" cy="75616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300" kern="1200" dirty="0" smtClean="0">
              <a:latin typeface="Arial" pitchFamily="34" charset="0"/>
              <a:cs typeface="Arial" pitchFamily="34" charset="0"/>
            </a:rPr>
            <a:t>Observation of the </a:t>
          </a:r>
          <a:r>
            <a:rPr lang="fr-FR" sz="1300" kern="1200" dirty="0" err="1" smtClean="0">
              <a:latin typeface="Arial" pitchFamily="34" charset="0"/>
              <a:cs typeface="Arial" pitchFamily="34" charset="0"/>
            </a:rPr>
            <a:t>experimental</a:t>
          </a:r>
          <a:r>
            <a:rPr lang="fr-FR" sz="1300" kern="1200" dirty="0" smtClean="0">
              <a:latin typeface="Arial" pitchFamily="34" charset="0"/>
              <a:cs typeface="Arial" pitchFamily="34" charset="0"/>
            </a:rPr>
            <a:t> </a:t>
          </a:r>
          <a:r>
            <a:rPr lang="fr-FR" sz="1300" kern="1200" dirty="0" err="1" smtClean="0">
              <a:latin typeface="Arial" pitchFamily="34" charset="0"/>
              <a:cs typeface="Arial" pitchFamily="34" charset="0"/>
            </a:rPr>
            <a:t>variability</a:t>
          </a:r>
          <a:r>
            <a:rPr lang="fr-FR" sz="1300" kern="1200" dirty="0" smtClean="0">
              <a:latin typeface="Arial" pitchFamily="34" charset="0"/>
              <a:cs typeface="Arial" pitchFamily="34" charset="0"/>
            </a:rPr>
            <a:t> on an in situ </a:t>
          </a:r>
          <a:r>
            <a:rPr lang="fr-FR" sz="1300" kern="1200" dirty="0" err="1" smtClean="0">
              <a:latin typeface="Arial" pitchFamily="34" charset="0"/>
              <a:cs typeface="Arial" pitchFamily="34" charset="0"/>
            </a:rPr>
            <a:t>industrial</a:t>
          </a:r>
          <a:r>
            <a:rPr lang="fr-FR" sz="1300" kern="1200" dirty="0" smtClean="0">
              <a:latin typeface="Arial" pitchFamily="34" charset="0"/>
              <a:cs typeface="Arial" pitchFamily="34" charset="0"/>
            </a:rPr>
            <a:t> system in situ (benchmarks)</a:t>
          </a:r>
          <a:endParaRPr lang="fr-F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fr-FR" sz="1300" kern="1200" dirty="0"/>
        </a:p>
      </dsp:txBody>
      <dsp:txXfrm rot="-5400000">
        <a:off x="515547" y="1327604"/>
        <a:ext cx="7538284" cy="431983"/>
      </dsp:txXfrm>
    </dsp:sp>
    <dsp:sp modelId="{668A6F1E-D3F3-49A9-9F61-2D8478B97635}">
      <dsp:nvSpPr>
        <dsp:cNvPr id="0" name=""/>
        <dsp:cNvSpPr/>
      </dsp:nvSpPr>
      <dsp:spPr>
        <a:xfrm rot="5400000">
          <a:off x="-110474" y="2066326"/>
          <a:ext cx="736494" cy="515546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/>
            <a:t>4</a:t>
          </a:r>
          <a:endParaRPr lang="fr-FR" sz="1400" kern="1200" dirty="0"/>
        </a:p>
      </dsp:txBody>
      <dsp:txXfrm rot="-5400000">
        <a:off x="0" y="2213625"/>
        <a:ext cx="515546" cy="220948"/>
      </dsp:txXfrm>
    </dsp:sp>
    <dsp:sp modelId="{3432AA16-62DB-419B-B4ED-67F76F7B41CB}">
      <dsp:nvSpPr>
        <dsp:cNvPr id="0" name=""/>
        <dsp:cNvSpPr/>
      </dsp:nvSpPr>
      <dsp:spPr>
        <a:xfrm rot="5400000">
          <a:off x="4057012" y="-1585613"/>
          <a:ext cx="478721" cy="75616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300" kern="1200" dirty="0" smtClean="0">
              <a:latin typeface="Arial" pitchFamily="34" charset="0"/>
              <a:cs typeface="Arial" pitchFamily="34" charset="0"/>
            </a:rPr>
            <a:t>Observation of the total </a:t>
          </a:r>
          <a:r>
            <a:rPr lang="fr-FR" sz="1300" kern="1200" dirty="0" err="1" smtClean="0">
              <a:latin typeface="Arial" pitchFamily="34" charset="0"/>
              <a:cs typeface="Arial" pitchFamily="34" charset="0"/>
            </a:rPr>
            <a:t>numerical</a:t>
          </a:r>
          <a:r>
            <a:rPr lang="fr-FR" sz="1300" kern="1200" dirty="0" smtClean="0">
              <a:latin typeface="Arial" pitchFamily="34" charset="0"/>
              <a:cs typeface="Arial" pitchFamily="34" charset="0"/>
            </a:rPr>
            <a:t> </a:t>
          </a:r>
          <a:r>
            <a:rPr lang="fr-FR" sz="1300" kern="1200" dirty="0" err="1" smtClean="0">
              <a:latin typeface="Arial" pitchFamily="34" charset="0"/>
              <a:cs typeface="Arial" pitchFamily="34" charset="0"/>
            </a:rPr>
            <a:t>variability</a:t>
          </a:r>
          <a:r>
            <a:rPr lang="fr-FR" sz="1300" kern="1200" dirty="0" smtClean="0">
              <a:latin typeface="Arial" pitchFamily="34" charset="0"/>
              <a:cs typeface="Arial" pitchFamily="34" charset="0"/>
            </a:rPr>
            <a:t> by </a:t>
          </a:r>
          <a:r>
            <a:rPr lang="fr-FR" sz="1300" kern="1200" dirty="0" err="1" smtClean="0">
              <a:latin typeface="Arial" pitchFamily="34" charset="0"/>
              <a:cs typeface="Arial" pitchFamily="34" charset="0"/>
            </a:rPr>
            <a:t>reproducing</a:t>
          </a:r>
          <a:r>
            <a:rPr lang="fr-FR" sz="1300" kern="1200" dirty="0" smtClean="0">
              <a:latin typeface="Arial" pitchFamily="34" charset="0"/>
              <a:cs typeface="Arial" pitchFamily="34" charset="0"/>
            </a:rPr>
            <a:t> the real conditions of a </a:t>
          </a:r>
          <a:r>
            <a:rPr lang="fr-FR" sz="1300" kern="1200" dirty="0" err="1" smtClean="0">
              <a:latin typeface="Arial" pitchFamily="34" charset="0"/>
              <a:cs typeface="Arial" pitchFamily="34" charset="0"/>
            </a:rPr>
            <a:t>study</a:t>
          </a:r>
          <a:r>
            <a:rPr lang="fr-FR" sz="1300" kern="1200" dirty="0" smtClean="0">
              <a:latin typeface="Arial" pitchFamily="34" charset="0"/>
              <a:cs typeface="Arial" pitchFamily="34" charset="0"/>
            </a:rPr>
            <a:t> </a:t>
          </a:r>
          <a:r>
            <a:rPr lang="fr-FR" sz="1300" kern="1200" dirty="0" err="1" smtClean="0">
              <a:latin typeface="Arial" pitchFamily="34" charset="0"/>
              <a:cs typeface="Arial" pitchFamily="34" charset="0"/>
            </a:rPr>
            <a:t>conducted</a:t>
          </a:r>
          <a:r>
            <a:rPr lang="fr-FR" sz="1300" kern="1200" dirty="0" smtClean="0">
              <a:latin typeface="Arial" pitchFamily="34" charset="0"/>
              <a:cs typeface="Arial" pitchFamily="34" charset="0"/>
            </a:rPr>
            <a:t> by a design office</a:t>
          </a:r>
          <a:r>
            <a:rPr lang="fr-FR" sz="1300" kern="1200" dirty="0" smtClean="0">
              <a:cs typeface="Arial" pitchFamily="34" charset="0"/>
            </a:rPr>
            <a:t> </a:t>
          </a:r>
          <a:r>
            <a:rPr lang="fr-FR" sz="1300" kern="1200" dirty="0" smtClean="0">
              <a:latin typeface="Arial" pitchFamily="34" charset="0"/>
              <a:cs typeface="Arial" pitchFamily="34" charset="0"/>
            </a:rPr>
            <a:t> (benchmarks)</a:t>
          </a:r>
          <a:endParaRPr lang="fr-FR" sz="1300" kern="1200" dirty="0"/>
        </a:p>
      </dsp:txBody>
      <dsp:txXfrm rot="-5400000">
        <a:off x="515547" y="1979221"/>
        <a:ext cx="7538284" cy="431983"/>
      </dsp:txXfrm>
    </dsp:sp>
    <dsp:sp modelId="{102CC935-C200-47AF-B037-2E140DEC1BCF}">
      <dsp:nvSpPr>
        <dsp:cNvPr id="0" name=""/>
        <dsp:cNvSpPr/>
      </dsp:nvSpPr>
      <dsp:spPr>
        <a:xfrm rot="5400000">
          <a:off x="-110474" y="2717944"/>
          <a:ext cx="736494" cy="515546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/>
            <a:t>5</a:t>
          </a:r>
          <a:endParaRPr lang="fr-FR" sz="1400" kern="1200" dirty="0"/>
        </a:p>
      </dsp:txBody>
      <dsp:txXfrm rot="-5400000">
        <a:off x="0" y="2865243"/>
        <a:ext cx="515546" cy="220948"/>
      </dsp:txXfrm>
    </dsp:sp>
    <dsp:sp modelId="{D146FB25-E60F-4A3B-8099-9FF76BD065F0}">
      <dsp:nvSpPr>
        <dsp:cNvPr id="0" name=""/>
        <dsp:cNvSpPr/>
      </dsp:nvSpPr>
      <dsp:spPr>
        <a:xfrm rot="5400000">
          <a:off x="4057012" y="-933995"/>
          <a:ext cx="478721" cy="75616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300" kern="1200" dirty="0" err="1" smtClean="0">
              <a:latin typeface="Arial" pitchFamily="34" charset="0"/>
              <a:cs typeface="Arial" pitchFamily="34" charset="0"/>
            </a:rPr>
            <a:t>Development</a:t>
          </a:r>
          <a:r>
            <a:rPr lang="fr-FR" sz="1300" kern="1200" dirty="0" smtClean="0">
              <a:latin typeface="Arial" pitchFamily="34" charset="0"/>
              <a:cs typeface="Arial" pitchFamily="34" charset="0"/>
            </a:rPr>
            <a:t> and application of </a:t>
          </a:r>
          <a:r>
            <a:rPr lang="fr-FR" sz="1300" kern="1200" dirty="0" err="1" smtClean="0">
              <a:latin typeface="Arial" pitchFamily="34" charset="0"/>
              <a:cs typeface="Arial" pitchFamily="34" charset="0"/>
            </a:rPr>
            <a:t>methods</a:t>
          </a:r>
          <a:r>
            <a:rPr lang="fr-FR" sz="1300" kern="1200" dirty="0" smtClean="0">
              <a:latin typeface="Arial" pitchFamily="34" charset="0"/>
              <a:cs typeface="Arial" pitchFamily="34" charset="0"/>
            </a:rPr>
            <a:t> to </a:t>
          </a:r>
          <a:r>
            <a:rPr lang="fr-FR" sz="1300" kern="1200" dirty="0" err="1" smtClean="0">
              <a:latin typeface="Arial" pitchFamily="34" charset="0"/>
              <a:cs typeface="Arial" pitchFamily="34" charset="0"/>
            </a:rPr>
            <a:t>quantify</a:t>
          </a:r>
          <a:r>
            <a:rPr lang="fr-FR" sz="1300" kern="1200" dirty="0" smtClean="0">
              <a:latin typeface="Arial" pitchFamily="34" charset="0"/>
              <a:cs typeface="Arial" pitchFamily="34" charset="0"/>
            </a:rPr>
            <a:t> the total </a:t>
          </a:r>
          <a:r>
            <a:rPr lang="fr-FR" sz="1300" kern="1200" dirty="0" err="1" smtClean="0">
              <a:latin typeface="Arial" pitchFamily="34" charset="0"/>
              <a:cs typeface="Arial" pitchFamily="34" charset="0"/>
            </a:rPr>
            <a:t>numerical</a:t>
          </a:r>
          <a:r>
            <a:rPr lang="fr-FR" sz="1300" kern="1200" dirty="0" smtClean="0">
              <a:latin typeface="Arial" pitchFamily="34" charset="0"/>
              <a:cs typeface="Arial" pitchFamily="34" charset="0"/>
            </a:rPr>
            <a:t> </a:t>
          </a:r>
          <a:r>
            <a:rPr lang="fr-FR" sz="1300" kern="1200" dirty="0" err="1" smtClean="0">
              <a:latin typeface="Arial" pitchFamily="34" charset="0"/>
              <a:cs typeface="Arial" pitchFamily="34" charset="0"/>
            </a:rPr>
            <a:t>uncertainty</a:t>
          </a:r>
          <a:r>
            <a:rPr lang="fr-FR" sz="1300" kern="1200" dirty="0" smtClean="0">
              <a:latin typeface="Arial" pitchFamily="34" charset="0"/>
              <a:cs typeface="Arial" pitchFamily="34" charset="0"/>
            </a:rPr>
            <a:t> (</a:t>
          </a:r>
          <a:r>
            <a:rPr lang="fr-FR" sz="1300" kern="1200" dirty="0" err="1" smtClean="0">
              <a:latin typeface="Arial" pitchFamily="34" charset="0"/>
              <a:cs typeface="Arial" pitchFamily="34" charset="0"/>
            </a:rPr>
            <a:t>parametrical</a:t>
          </a:r>
          <a:r>
            <a:rPr lang="fr-FR" sz="1300" kern="1200" dirty="0" smtClean="0">
              <a:latin typeface="Arial" pitchFamily="34" charset="0"/>
              <a:cs typeface="Arial" pitchFamily="34" charset="0"/>
            </a:rPr>
            <a:t> + model </a:t>
          </a:r>
          <a:r>
            <a:rPr lang="fr-FR" sz="1300" kern="1200" dirty="0" err="1" smtClean="0">
              <a:latin typeface="Arial" pitchFamily="34" charset="0"/>
              <a:cs typeface="Arial" pitchFamily="34" charset="0"/>
            </a:rPr>
            <a:t>form</a:t>
          </a:r>
          <a:r>
            <a:rPr lang="fr-FR" sz="1300" kern="1200" dirty="0" smtClean="0">
              <a:latin typeface="Arial" pitchFamily="34" charset="0"/>
              <a:cs typeface="Arial" pitchFamily="34" charset="0"/>
            </a:rPr>
            <a:t> </a:t>
          </a:r>
          <a:r>
            <a:rPr lang="fr-FR" sz="1300" kern="1200" dirty="0" err="1" smtClean="0">
              <a:latin typeface="Arial" pitchFamily="34" charset="0"/>
              <a:cs typeface="Arial" pitchFamily="34" charset="0"/>
            </a:rPr>
            <a:t>uncertainty</a:t>
          </a:r>
          <a:r>
            <a:rPr lang="fr-FR" sz="1300" kern="1200" dirty="0" smtClean="0">
              <a:latin typeface="Arial" pitchFamily="34" charset="0"/>
              <a:cs typeface="Arial" pitchFamily="34" charset="0"/>
            </a:rPr>
            <a:t>)</a:t>
          </a:r>
          <a:endParaRPr lang="fr-FR" sz="1300" kern="1200" dirty="0"/>
        </a:p>
      </dsp:txBody>
      <dsp:txXfrm rot="-5400000">
        <a:off x="515547" y="2630839"/>
        <a:ext cx="7538284" cy="431983"/>
      </dsp:txXfrm>
    </dsp:sp>
    <dsp:sp modelId="{74F18872-E646-42F9-A240-5D49229B849B}">
      <dsp:nvSpPr>
        <dsp:cNvPr id="0" name=""/>
        <dsp:cNvSpPr/>
      </dsp:nvSpPr>
      <dsp:spPr>
        <a:xfrm rot="5400000">
          <a:off x="-110474" y="3369561"/>
          <a:ext cx="736494" cy="515546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/>
            <a:t>6</a:t>
          </a:r>
          <a:endParaRPr lang="fr-FR" sz="1400" kern="1200" dirty="0"/>
        </a:p>
      </dsp:txBody>
      <dsp:txXfrm rot="-5400000">
        <a:off x="0" y="3516860"/>
        <a:ext cx="515546" cy="220948"/>
      </dsp:txXfrm>
    </dsp:sp>
    <dsp:sp modelId="{C5FD9B5B-29FE-4525-99D6-49A75697B39A}">
      <dsp:nvSpPr>
        <dsp:cNvPr id="0" name=""/>
        <dsp:cNvSpPr/>
      </dsp:nvSpPr>
      <dsp:spPr>
        <a:xfrm rot="5400000">
          <a:off x="4057012" y="-282378"/>
          <a:ext cx="478721" cy="75616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300" kern="1200" dirty="0" smtClean="0">
              <a:latin typeface="Arial" pitchFamily="34" charset="0"/>
              <a:cs typeface="Arial" pitchFamily="34" charset="0"/>
            </a:rPr>
            <a:t>Evaluation of the </a:t>
          </a:r>
          <a:r>
            <a:rPr lang="fr-FR" sz="1300" kern="1200" dirty="0" err="1" smtClean="0">
              <a:latin typeface="Arial" pitchFamily="34" charset="0"/>
              <a:cs typeface="Arial" pitchFamily="34" charset="0"/>
            </a:rPr>
            <a:t>capacity</a:t>
          </a:r>
          <a:r>
            <a:rPr lang="fr-FR" sz="1300" kern="1200" dirty="0" smtClean="0">
              <a:latin typeface="Arial" pitchFamily="34" charset="0"/>
              <a:cs typeface="Arial" pitchFamily="34" charset="0"/>
            </a:rPr>
            <a:t> of </a:t>
          </a:r>
          <a:r>
            <a:rPr lang="fr-FR" sz="1300" kern="1200" dirty="0" err="1" smtClean="0">
              <a:latin typeface="Arial" pitchFamily="34" charset="0"/>
              <a:cs typeface="Arial" pitchFamily="34" charset="0"/>
            </a:rPr>
            <a:t>methods</a:t>
          </a:r>
          <a:r>
            <a:rPr lang="fr-FR" sz="1300" kern="1200" dirty="0" smtClean="0">
              <a:latin typeface="Arial" pitchFamily="34" charset="0"/>
              <a:cs typeface="Arial" pitchFamily="34" charset="0"/>
            </a:rPr>
            <a:t> to </a:t>
          </a:r>
          <a:r>
            <a:rPr lang="fr-FR" sz="1300" kern="1200" dirty="0" err="1" smtClean="0">
              <a:latin typeface="Arial" pitchFamily="34" charset="0"/>
              <a:cs typeface="Arial" pitchFamily="34" charset="0"/>
            </a:rPr>
            <a:t>quantify</a:t>
          </a:r>
          <a:r>
            <a:rPr lang="fr-FR" sz="1300" kern="1200" dirty="0" smtClean="0">
              <a:latin typeface="Arial" pitchFamily="34" charset="0"/>
              <a:cs typeface="Arial" pitchFamily="34" charset="0"/>
            </a:rPr>
            <a:t> the total </a:t>
          </a:r>
          <a:r>
            <a:rPr lang="fr-FR" sz="1300" kern="1200" dirty="0" err="1" smtClean="0">
              <a:latin typeface="Arial" pitchFamily="34" charset="0"/>
              <a:cs typeface="Arial" pitchFamily="34" charset="0"/>
            </a:rPr>
            <a:t>numerical</a:t>
          </a:r>
          <a:r>
            <a:rPr lang="fr-FR" sz="1300" kern="1200" dirty="0" smtClean="0">
              <a:latin typeface="Arial" pitchFamily="34" charset="0"/>
              <a:cs typeface="Arial" pitchFamily="34" charset="0"/>
            </a:rPr>
            <a:t> </a:t>
          </a:r>
          <a:r>
            <a:rPr lang="fr-FR" sz="1300" kern="1200" dirty="0" err="1" smtClean="0">
              <a:latin typeface="Arial" pitchFamily="34" charset="0"/>
              <a:cs typeface="Arial" pitchFamily="34" charset="0"/>
            </a:rPr>
            <a:t>uncertainty</a:t>
          </a:r>
          <a:r>
            <a:rPr lang="fr-FR" sz="1300" kern="1200" dirty="0" smtClean="0">
              <a:latin typeface="Arial" pitchFamily="34" charset="0"/>
              <a:cs typeface="Arial" pitchFamily="34" charset="0"/>
            </a:rPr>
            <a:t> by </a:t>
          </a:r>
          <a:r>
            <a:rPr lang="fr-FR" sz="1300" kern="1200" dirty="0" err="1" smtClean="0">
              <a:latin typeface="Arial" pitchFamily="34" charset="0"/>
              <a:cs typeface="Arial" pitchFamily="34" charset="0"/>
            </a:rPr>
            <a:t>comparison</a:t>
          </a:r>
          <a:r>
            <a:rPr lang="fr-FR" sz="1300" kern="1200" dirty="0" smtClean="0">
              <a:latin typeface="Arial" pitchFamily="34" charset="0"/>
              <a:cs typeface="Arial" pitchFamily="34" charset="0"/>
            </a:rPr>
            <a:t> </a:t>
          </a:r>
          <a:r>
            <a:rPr lang="fr-FR" sz="1300" kern="1200" dirty="0" err="1" smtClean="0">
              <a:latin typeface="Arial" pitchFamily="34" charset="0"/>
              <a:cs typeface="Arial" pitchFamily="34" charset="0"/>
            </a:rPr>
            <a:t>with</a:t>
          </a:r>
          <a:r>
            <a:rPr lang="fr-FR" sz="1300" kern="1200" dirty="0" smtClean="0">
              <a:latin typeface="Arial" pitchFamily="34" charset="0"/>
              <a:cs typeface="Arial" pitchFamily="34" charset="0"/>
            </a:rPr>
            <a:t> the </a:t>
          </a:r>
          <a:r>
            <a:rPr lang="fr-FR" sz="1300" kern="1200" dirty="0" err="1" smtClean="0">
              <a:latin typeface="Arial" pitchFamily="34" charset="0"/>
              <a:cs typeface="Arial" pitchFamily="34" charset="0"/>
            </a:rPr>
            <a:t>observed</a:t>
          </a:r>
          <a:r>
            <a:rPr lang="fr-FR" sz="1300" kern="1200" dirty="0" smtClean="0">
              <a:latin typeface="Arial" pitchFamily="34" charset="0"/>
              <a:cs typeface="Arial" pitchFamily="34" charset="0"/>
            </a:rPr>
            <a:t> </a:t>
          </a:r>
          <a:r>
            <a:rPr lang="fr-FR" sz="1300" kern="1200" dirty="0" err="1" smtClean="0">
              <a:latin typeface="Arial" pitchFamily="34" charset="0"/>
              <a:cs typeface="Arial" pitchFamily="34" charset="0"/>
            </a:rPr>
            <a:t>variability</a:t>
          </a:r>
          <a:r>
            <a:rPr lang="fr-FR" sz="1300" kern="1200" dirty="0" smtClean="0">
              <a:latin typeface="Arial" pitchFamily="34" charset="0"/>
              <a:cs typeface="Arial" pitchFamily="34" charset="0"/>
            </a:rPr>
            <a:t> </a:t>
          </a:r>
          <a:r>
            <a:rPr lang="fr-FR" sz="1300" kern="1200" dirty="0" err="1" smtClean="0">
              <a:latin typeface="Arial" pitchFamily="34" charset="0"/>
              <a:cs typeface="Arial" pitchFamily="34" charset="0"/>
            </a:rPr>
            <a:t>thanks</a:t>
          </a:r>
          <a:r>
            <a:rPr lang="fr-FR" sz="1300" kern="1200" dirty="0" smtClean="0">
              <a:latin typeface="Arial" pitchFamily="34" charset="0"/>
              <a:cs typeface="Arial" pitchFamily="34" charset="0"/>
            </a:rPr>
            <a:t> to </a:t>
          </a:r>
          <a:r>
            <a:rPr lang="fr-FR" sz="1300" kern="1200" dirty="0" err="1" smtClean="0">
              <a:latin typeface="Arial" pitchFamily="34" charset="0"/>
              <a:cs typeface="Arial" pitchFamily="34" charset="0"/>
            </a:rPr>
            <a:t>benchmarking</a:t>
          </a:r>
          <a:r>
            <a:rPr lang="fr-FR" sz="1300" kern="1200" dirty="0" smtClean="0">
              <a:latin typeface="Arial" pitchFamily="34" charset="0"/>
              <a:cs typeface="Arial" pitchFamily="34" charset="0"/>
            </a:rPr>
            <a:t> </a:t>
          </a:r>
          <a:r>
            <a:rPr lang="fr-FR" sz="1300" kern="1200" dirty="0" err="1" smtClean="0">
              <a:latin typeface="Arial" pitchFamily="34" charset="0"/>
              <a:cs typeface="Arial" pitchFamily="34" charset="0"/>
            </a:rPr>
            <a:t>operations</a:t>
          </a:r>
          <a:endParaRPr lang="fr-FR" sz="1300" kern="1200" dirty="0"/>
        </a:p>
      </dsp:txBody>
      <dsp:txXfrm rot="-5400000">
        <a:off x="515547" y="3282456"/>
        <a:ext cx="7538284" cy="431983"/>
      </dsp:txXfrm>
    </dsp:sp>
    <dsp:sp modelId="{BC37932C-9F8B-414A-8F21-8C32BC3DEFA7}">
      <dsp:nvSpPr>
        <dsp:cNvPr id="0" name=""/>
        <dsp:cNvSpPr/>
      </dsp:nvSpPr>
      <dsp:spPr>
        <a:xfrm rot="5400000">
          <a:off x="-110474" y="4021179"/>
          <a:ext cx="736494" cy="515546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/>
            <a:t>7</a:t>
          </a:r>
          <a:endParaRPr lang="fr-FR" sz="1400" kern="1200" dirty="0"/>
        </a:p>
      </dsp:txBody>
      <dsp:txXfrm rot="-5400000">
        <a:off x="0" y="4168478"/>
        <a:ext cx="515546" cy="220948"/>
      </dsp:txXfrm>
    </dsp:sp>
    <dsp:sp modelId="{D53660A6-592B-44F4-9D31-BB1CFCB41DD1}">
      <dsp:nvSpPr>
        <dsp:cNvPr id="0" name=""/>
        <dsp:cNvSpPr/>
      </dsp:nvSpPr>
      <dsp:spPr>
        <a:xfrm rot="5400000">
          <a:off x="4057012" y="369239"/>
          <a:ext cx="478721" cy="75616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300" kern="1200" dirty="0" err="1" smtClean="0">
              <a:latin typeface="Arial" pitchFamily="34" charset="0"/>
              <a:cs typeface="Arial" pitchFamily="34" charset="0"/>
            </a:rPr>
            <a:t>Determination</a:t>
          </a:r>
          <a:r>
            <a:rPr lang="fr-FR" sz="1300" kern="1200" dirty="0" smtClean="0">
              <a:latin typeface="Arial" pitchFamily="34" charset="0"/>
              <a:cs typeface="Arial" pitchFamily="34" charset="0"/>
            </a:rPr>
            <a:t> of </a:t>
          </a:r>
          <a:r>
            <a:rPr lang="fr-FR" sz="1300" kern="1200" dirty="0" err="1" smtClean="0">
              <a:latin typeface="Arial" pitchFamily="34" charset="0"/>
              <a:cs typeface="Arial" pitchFamily="34" charset="0"/>
            </a:rPr>
            <a:t>security</a:t>
          </a:r>
          <a:r>
            <a:rPr lang="fr-FR" sz="1300" kern="1200" dirty="0" smtClean="0">
              <a:latin typeface="Arial" pitchFamily="34" charset="0"/>
              <a:cs typeface="Arial" pitchFamily="34" charset="0"/>
            </a:rPr>
            <a:t> coefficients and confidence </a:t>
          </a:r>
          <a:r>
            <a:rPr lang="fr-FR" sz="1300" kern="1200" dirty="0" err="1" smtClean="0">
              <a:latin typeface="Arial" pitchFamily="34" charset="0"/>
              <a:cs typeface="Arial" pitchFamily="34" charset="0"/>
            </a:rPr>
            <a:t>intervals</a:t>
          </a:r>
          <a:r>
            <a:rPr lang="fr-FR" sz="1300" kern="1200" dirty="0" smtClean="0">
              <a:latin typeface="Arial" pitchFamily="34" charset="0"/>
              <a:cs typeface="Arial" pitchFamily="34" charset="0"/>
            </a:rPr>
            <a:t> </a:t>
          </a:r>
          <a:r>
            <a:rPr lang="fr-FR" sz="1300" kern="1200" dirty="0" err="1" smtClean="0">
              <a:latin typeface="Arial" pitchFamily="34" charset="0"/>
              <a:cs typeface="Arial" pitchFamily="34" charset="0"/>
            </a:rPr>
            <a:t>depending</a:t>
          </a:r>
          <a:r>
            <a:rPr lang="fr-FR" sz="1300" kern="1200" dirty="0" smtClean="0">
              <a:latin typeface="Arial" pitchFamily="34" charset="0"/>
              <a:cs typeface="Arial" pitchFamily="34" charset="0"/>
            </a:rPr>
            <a:t> on </a:t>
          </a:r>
          <a:r>
            <a:rPr lang="fr-FR" sz="1300" kern="1200" dirty="0" err="1" smtClean="0">
              <a:latin typeface="Arial" pitchFamily="34" charset="0"/>
              <a:cs typeface="Arial" pitchFamily="34" charset="0"/>
            </a:rPr>
            <a:t>problem</a:t>
          </a:r>
          <a:r>
            <a:rPr lang="fr-FR" sz="1300" kern="1200" dirty="0" smtClean="0">
              <a:latin typeface="Arial" pitchFamily="34" charset="0"/>
              <a:cs typeface="Arial" pitchFamily="34" charset="0"/>
            </a:rPr>
            <a:t> classification</a:t>
          </a:r>
          <a:endParaRPr lang="fr-FR" sz="1300" kern="1200" dirty="0"/>
        </a:p>
      </dsp:txBody>
      <dsp:txXfrm rot="-5400000">
        <a:off x="515547" y="3934074"/>
        <a:ext cx="7538284" cy="4319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67CB2B-17AF-4739-8C9C-778C99938A73}" type="datetimeFigureOut">
              <a:rPr lang="fr-FR" smtClean="0"/>
              <a:t>11/06/2015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505107-94C4-4441-A4F9-35521784BDF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8317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65C37D-A4B0-4198-B741-9D47AB5B44FE}" type="slidenum">
              <a:rPr lang="fr-FR" smtClean="0">
                <a:solidFill>
                  <a:prstClr val="black"/>
                </a:solidFill>
              </a:rPr>
              <a:pPr/>
              <a:t>2</a:t>
            </a:fld>
            <a:endParaRPr lang="fr-FR" smtClean="0">
              <a:solidFill>
                <a:prstClr val="black"/>
              </a:solidFill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7388"/>
            <a:ext cx="4575175" cy="3430587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81" y="4341976"/>
            <a:ext cx="5482240" cy="4114143"/>
          </a:xfrm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fr-FR" smtClean="0">
              <a:ea typeface="Geneva" charset="0"/>
              <a:cs typeface="Geneva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FE405E-B26F-402D-9A91-FB46DA37EACE}" type="slidenum">
              <a:rPr lang="fr-FR" smtClean="0">
                <a:solidFill>
                  <a:prstClr val="black"/>
                </a:solidFill>
              </a:rPr>
              <a:pPr/>
              <a:t>6</a:t>
            </a:fld>
            <a:endParaRPr lang="fr-FR" smtClean="0">
              <a:solidFill>
                <a:prstClr val="black"/>
              </a:solidFill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7388"/>
            <a:ext cx="4575175" cy="3430587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81" y="4341976"/>
            <a:ext cx="5482240" cy="4114143"/>
          </a:xfrm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fr-FR" smtClean="0">
              <a:ea typeface="Geneva" charset="0"/>
              <a:cs typeface="Geneva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Meta-</a:t>
            </a:r>
            <a:r>
              <a:rPr lang="fr-FR" dirty="0" err="1" smtClean="0"/>
              <a:t>modele</a:t>
            </a:r>
            <a:r>
              <a:rPr lang="fr-FR" dirty="0" smtClean="0"/>
              <a:t> base d’apprentissage</a:t>
            </a:r>
            <a:r>
              <a:rPr lang="fr-FR" baseline="0" dirty="0" smtClean="0"/>
              <a:t> 400 points, base de test 100 utilise (plan de test) 6.25 </a:t>
            </a:r>
            <a:r>
              <a:rPr lang="fr-FR" baseline="0" dirty="0" err="1" smtClean="0"/>
              <a:t>sequentiel</a:t>
            </a:r>
            <a:r>
              <a:rPr lang="fr-FR" baseline="0" dirty="0" smtClean="0"/>
              <a:t> </a:t>
            </a:r>
          </a:p>
          <a:p>
            <a:r>
              <a:rPr lang="fr-FR" baseline="0" dirty="0" smtClean="0"/>
              <a:t>2 jours </a:t>
            </a:r>
            <a:r>
              <a:rPr lang="fr-FR" baseline="0" dirty="0" err="1" smtClean="0"/>
              <a:t>Simulagora</a:t>
            </a:r>
            <a:r>
              <a:rPr lang="fr-FR" baseline="0" dirty="0" smtClean="0"/>
              <a:t> (20 machines) ou 2heures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3B8B7-BCAB-4381-B54B-00430C2EB717}" type="slidenum">
              <a:rPr lang="fr-FR" smtClean="0">
                <a:solidFill>
                  <a:prstClr val="black"/>
                </a:solidFill>
              </a:rPr>
              <a:pPr/>
              <a:t>10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5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Quelles différences? Point gras point de test</a:t>
            </a:r>
            <a:r>
              <a:rPr lang="fr-FR" baseline="0" dirty="0" smtClean="0"/>
              <a:t> (signification)</a:t>
            </a:r>
            <a:r>
              <a:rPr lang="fr-FR" dirty="0" smtClean="0"/>
              <a:t>? R1 fixé</a:t>
            </a:r>
            <a:r>
              <a:rPr lang="fr-FR" baseline="0" dirty="0" smtClean="0"/>
              <a:t> =&gt; R2 et R3 aléatoire loi uniforme</a:t>
            </a:r>
          </a:p>
          <a:p>
            <a:r>
              <a:rPr lang="fr-FR" baseline="0" dirty="0" smtClean="0"/>
              <a:t>Loi jointe R1/R2. Deux manières de </a:t>
            </a:r>
            <a:r>
              <a:rPr lang="fr-FR" baseline="0" dirty="0" err="1" smtClean="0"/>
              <a:t>constrution</a:t>
            </a:r>
            <a:r>
              <a:rPr lang="fr-FR" baseline="0" dirty="0" smtClean="0"/>
              <a:t> de plan d’expérience . Facilité d’enrichissement du plan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3B8B7-BCAB-4381-B54B-00430C2EB717}" type="slidenum">
              <a:rPr lang="fr-FR" smtClean="0">
                <a:solidFill>
                  <a:prstClr val="black"/>
                </a:solidFill>
              </a:rPr>
              <a:pPr/>
              <a:t>11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272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Propagation</a:t>
            </a:r>
            <a:r>
              <a:rPr lang="fr-FR" baseline="0" dirty="0" smtClean="0"/>
              <a:t> des incertitudes. Quand uniforme? Linéaire?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3B8B7-BCAB-4381-B54B-00430C2EB717}" type="slidenum">
              <a:rPr lang="fr-FR" smtClean="0">
                <a:solidFill>
                  <a:prstClr val="black"/>
                </a:solidFill>
              </a:rPr>
              <a:pPr/>
              <a:t>12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810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Métamodèle</a:t>
            </a:r>
            <a:r>
              <a:rPr lang="fr-FR" dirty="0" smtClean="0"/>
              <a:t>? Comparaison</a:t>
            </a:r>
            <a:r>
              <a:rPr lang="fr-FR" baseline="0" dirty="0" smtClean="0"/>
              <a:t> vis-à-vis du nominal les deux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3B8B7-BCAB-4381-B54B-00430C2EB717}" type="slidenum">
              <a:rPr lang="fr-FR" smtClean="0">
                <a:solidFill>
                  <a:prstClr val="black"/>
                </a:solidFill>
              </a:rPr>
              <a:pPr/>
              <a:t>13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419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Comparaison Méta-modèle modèle test 100 graphe d’ajustement.</a:t>
            </a:r>
            <a:r>
              <a:rPr lang="fr-FR" baseline="0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3B8B7-BCAB-4381-B54B-00430C2EB717}" type="slidenum">
              <a:rPr lang="fr-FR" smtClean="0">
                <a:solidFill>
                  <a:prstClr val="black"/>
                </a:solidFill>
              </a:rPr>
              <a:pPr/>
              <a:t>14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479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Indicateurs?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3B8B7-BCAB-4381-B54B-00430C2EB717}" type="slidenum">
              <a:rPr lang="fr-FR" smtClean="0">
                <a:solidFill>
                  <a:prstClr val="black"/>
                </a:solidFill>
              </a:rPr>
              <a:pPr/>
              <a:t>15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155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Erreurs</a:t>
            </a:r>
            <a:r>
              <a:rPr lang="fr-FR" baseline="0" dirty="0" smtClean="0"/>
              <a:t> relatives, moyennes écart type et ? 7, 8 et 9. Points? (</a:t>
            </a:r>
            <a:r>
              <a:rPr lang="fr-FR" baseline="0" dirty="0" err="1" smtClean="0"/>
              <a:t>Verité</a:t>
            </a:r>
            <a:r>
              <a:rPr lang="fr-FR" baseline="0" dirty="0" smtClean="0"/>
              <a:t> – prédiction)/Vérité*100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3B8B7-BCAB-4381-B54B-00430C2EB717}" type="slidenum">
              <a:rPr lang="fr-FR" smtClean="0">
                <a:solidFill>
                  <a:prstClr val="black"/>
                </a:solidFill>
              </a:rPr>
              <a:pPr/>
              <a:t>16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50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7" descr="fonppt2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57150"/>
            <a:ext cx="9220200" cy="695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66800" y="571480"/>
            <a:ext cx="7010400" cy="989012"/>
          </a:xfrm>
        </p:spPr>
        <p:txBody>
          <a:bodyPr/>
          <a:lstStyle>
            <a:lvl1pPr algn="l">
              <a:defRPr sz="5400">
                <a:solidFill>
                  <a:srgbClr val="075C9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66800" y="2428868"/>
            <a:ext cx="7010400" cy="774700"/>
          </a:xfrm>
        </p:spPr>
        <p:txBody>
          <a:bodyPr/>
          <a:lstStyle>
            <a:lvl1pPr marL="0" indent="0">
              <a:buClr>
                <a:srgbClr val="024D7D"/>
              </a:buClr>
              <a:buFont typeface="Wingdings" pitchFamily="2" charset="2"/>
              <a:buChar char="§"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fr-FR" smtClean="0"/>
              <a:t>Cliquez pour modifier le style des sous-titres du masque</a:t>
            </a:r>
            <a:endParaRPr lang="en-GB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286776" y="6553200"/>
            <a:ext cx="857224" cy="30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Calibri" pitchFamily="34" charset="0"/>
              </a:defRPr>
            </a:lvl1pPr>
          </a:lstStyle>
          <a:p>
            <a:fld id="{39FCB407-4BCE-48D0-BB6B-BF9005A548F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GB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342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imeca (body)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4400" y="0"/>
            <a:ext cx="8229600" cy="766354"/>
          </a:xfrm>
          <a:prstGeom prst="rect">
            <a:avLst/>
          </a:prstGeom>
        </p:spPr>
        <p:txBody>
          <a:bodyPr anchor="ctr" anchorCtr="0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914400" y="1212850"/>
            <a:ext cx="8229600" cy="4970463"/>
          </a:xfrm>
          <a:prstGeom prst="rect">
            <a:avLst/>
          </a:prstGeom>
        </p:spPr>
        <p:txBody>
          <a:bodyPr/>
          <a:lstStyle>
            <a:lvl1pPr>
              <a:buSzPct val="100000"/>
              <a:defRPr sz="2000">
                <a:solidFill>
                  <a:srgbClr val="333399"/>
                </a:solidFill>
                <a:latin typeface="Arial" pitchFamily="34" charset="0"/>
                <a:cs typeface="Arial" pitchFamily="34" charset="0"/>
              </a:defRPr>
            </a:lvl1pPr>
            <a:lvl2pPr>
              <a:buSzPct val="100000"/>
              <a:defRPr sz="1800">
                <a:latin typeface="Arial" pitchFamily="34" charset="0"/>
                <a:cs typeface="Arial" pitchFamily="34" charset="0"/>
              </a:defRPr>
            </a:lvl2pPr>
            <a:lvl3pPr>
              <a:buSzPct val="100000"/>
              <a:defRPr sz="1600">
                <a:latin typeface="Arial" pitchFamily="34" charset="0"/>
                <a:cs typeface="Arial" pitchFamily="34" charset="0"/>
              </a:defRPr>
            </a:lvl3pPr>
            <a:lvl4pPr>
              <a:buSzPct val="100000"/>
              <a:defRPr sz="14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smtClean="0"/>
              <a:t>12/11/2014 (K. Macocco &amp; F. Aguirre)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SICODYN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2A18EED-B584-4CAF-8042-CE579E238CD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70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1438"/>
            <a:ext cx="8077200" cy="9906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412776"/>
            <a:ext cx="8077200" cy="46482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995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19th symposium VIbrations, SHocks and NOise, Aix-en-Provence, 17-19 June 2014</a:t>
            </a:r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19B073-EF8C-4002-BE4E-78521A921DC1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831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19th symposium VIbrations, SHocks and NOise, Aix-en-Provence, 17-19 June 2014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19B073-EF8C-4002-BE4E-78521A921DC1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558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121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 smtClean="0">
                <a:solidFill>
                  <a:prstClr val="black">
                    <a:tint val="75000"/>
                  </a:prstClr>
                </a:solidFill>
              </a:rPr>
              <a:t>19th symposium VIbrations, SHocks and NOise, Aix-en-Provence, 17-19 June 2014</a:t>
            </a:r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19B073-EF8C-4002-BE4E-78521A921DC1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344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 hasCustomPrompt="1"/>
          </p:nvPr>
        </p:nvSpPr>
        <p:spPr>
          <a:xfrm>
            <a:off x="1115616" y="6165850"/>
            <a:ext cx="7056784" cy="503510"/>
          </a:xfrm>
        </p:spPr>
        <p:txBody>
          <a:bodyPr/>
          <a:lstStyle/>
          <a:p>
            <a:pPr lvl="0"/>
            <a:r>
              <a:rPr lang="fr-FR" dirty="0" smtClean="0"/>
              <a:t>Cliquez pou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1462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8283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6568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himeca (cover)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66775" y="2254250"/>
            <a:ext cx="7675190" cy="147002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41809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71438"/>
            <a:ext cx="8077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552" y="1412776"/>
            <a:ext cx="80772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2nd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  <a:endParaRPr lang="en-US" smtClean="0"/>
          </a:p>
          <a:p>
            <a:pPr lvl="4"/>
            <a:r>
              <a:rPr lang="en-GB" smtClean="0"/>
              <a:t>Fifth level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mtClean="0">
                <a:solidFill>
                  <a:prstClr val="black">
                    <a:tint val="75000"/>
                  </a:prstClr>
                </a:solidFill>
                <a:latin typeface="Verdana" pitchFamily="34" charset="0"/>
              </a:rPr>
              <a:t>19th symposium VIbrations, SHocks and NOise, Aix-en-Provence, 17-19 June 2014</a:t>
            </a:r>
            <a:endParaRPr lang="fr-FR">
              <a:solidFill>
                <a:prstClr val="black">
                  <a:tint val="75000"/>
                </a:prstClr>
              </a:solidFill>
              <a:latin typeface="Verdana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419B073-EF8C-4002-BE4E-78521A921DC1}" type="slidenum">
              <a:rPr lang="fr-FR" smtClean="0">
                <a:solidFill>
                  <a:prstClr val="black">
                    <a:tint val="75000"/>
                  </a:prstClr>
                </a:solidFill>
                <a:latin typeface="Verdana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‹N°›</a:t>
            </a:fld>
            <a:endParaRPr lang="fr-FR">
              <a:solidFill>
                <a:prstClr val="black">
                  <a:tint val="75000"/>
                </a:prstClr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002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75C9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75C91"/>
          </a:solidFill>
          <a:latin typeface="Calibri" charset="0"/>
          <a:ea typeface="Geneva" charset="-128"/>
          <a:cs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75C91"/>
          </a:solidFill>
          <a:latin typeface="Calibri" charset="0"/>
          <a:ea typeface="Geneva" charset="-128"/>
          <a:cs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75C91"/>
          </a:solidFill>
          <a:latin typeface="Calibri" charset="0"/>
          <a:ea typeface="Geneva" charset="-128"/>
          <a:cs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75C91"/>
          </a:solidFill>
          <a:latin typeface="Calibri" charset="0"/>
          <a:ea typeface="Geneva" charset="-128"/>
          <a:cs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hlink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hlink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hlink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hlink"/>
          </a:solidFill>
          <a:latin typeface="Verdana" pitchFamily="34" charset="0"/>
        </a:defRPr>
      </a:lvl9pPr>
    </p:titleStyle>
    <p:bodyStyle>
      <a:lvl1pPr marL="277813" indent="-277813" algn="l" rtl="0" eaLnBrk="0" fontAlgn="base" hangingPunct="0">
        <a:spcBef>
          <a:spcPct val="0"/>
        </a:spcBef>
        <a:spcAft>
          <a:spcPct val="40000"/>
        </a:spcAft>
        <a:buSzPct val="100000"/>
        <a:buFont typeface="Wingdings" pitchFamily="2" charset="2"/>
        <a:buChar char="§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569913" indent="-290513" algn="l" rtl="0" eaLnBrk="0" fontAlgn="base" hangingPunct="0">
        <a:spcBef>
          <a:spcPct val="0"/>
        </a:spcBef>
        <a:spcAft>
          <a:spcPct val="40000"/>
        </a:spcAft>
        <a:buClr>
          <a:srgbClr val="024D7D"/>
        </a:buClr>
        <a:buSzPct val="100000"/>
        <a:buFont typeface="Wingdings" pitchFamily="2" charset="2"/>
        <a:buChar char="§"/>
        <a:defRPr sz="2400">
          <a:solidFill>
            <a:srgbClr val="004D7D"/>
          </a:solidFill>
          <a:latin typeface="+mn-lt"/>
          <a:ea typeface="+mn-ea"/>
          <a:cs typeface="+mn-cs"/>
        </a:defRPr>
      </a:lvl2pPr>
      <a:lvl3pPr marL="857250" indent="-285750" algn="l" rtl="0" eaLnBrk="0" fontAlgn="base" hangingPunct="0">
        <a:spcBef>
          <a:spcPct val="0"/>
        </a:spcBef>
        <a:spcAft>
          <a:spcPct val="40000"/>
        </a:spcAft>
        <a:buClr>
          <a:srgbClr val="B31259"/>
        </a:buClr>
        <a:buFont typeface="Wingdings" pitchFamily="2" charset="2"/>
        <a:buChar char="§"/>
        <a:defRPr sz="2000">
          <a:solidFill>
            <a:srgbClr val="B31259"/>
          </a:solidFill>
          <a:latin typeface="+mn-lt"/>
          <a:ea typeface="+mn-ea"/>
          <a:cs typeface="+mn-cs"/>
        </a:defRPr>
      </a:lvl3pPr>
      <a:lvl4pPr marL="1073150" indent="-214313" algn="l" rtl="0" eaLnBrk="0" fontAlgn="base" hangingPunct="0">
        <a:spcBef>
          <a:spcPct val="0"/>
        </a:spcBef>
        <a:spcAft>
          <a:spcPct val="40000"/>
        </a:spcAft>
        <a:buClr>
          <a:srgbClr val="404042"/>
        </a:buClr>
        <a:buSzPct val="100000"/>
        <a:buFont typeface="Wingdings" pitchFamily="2" charset="2"/>
        <a:buChar char="§"/>
        <a:defRPr sz="1600">
          <a:solidFill>
            <a:srgbClr val="404042"/>
          </a:solidFill>
          <a:latin typeface="+mn-lt"/>
          <a:ea typeface="+mn-ea"/>
          <a:cs typeface="+mn-cs"/>
        </a:defRPr>
      </a:lvl4pPr>
      <a:lvl5pPr marL="1273175" indent="-198438" algn="l" rtl="0" eaLnBrk="0" fontAlgn="base" hangingPunct="0">
        <a:spcBef>
          <a:spcPct val="0"/>
        </a:spcBef>
        <a:spcAft>
          <a:spcPct val="40000"/>
        </a:spcAft>
        <a:buClr>
          <a:srgbClr val="075C91"/>
        </a:buClr>
        <a:buSzPct val="100000"/>
        <a:buFont typeface="Wingdings" pitchFamily="2" charset="2"/>
        <a:buChar char="§"/>
        <a:defRPr sz="1400">
          <a:solidFill>
            <a:srgbClr val="3777B5"/>
          </a:solidFill>
          <a:latin typeface="+mn-lt"/>
          <a:ea typeface="+mn-ea"/>
        </a:defRPr>
      </a:lvl5pPr>
      <a:lvl6pPr marL="1730375" indent="-198438" algn="l" rtl="0" fontAlgn="base">
        <a:spcBef>
          <a:spcPct val="0"/>
        </a:spcBef>
        <a:spcAft>
          <a:spcPct val="40000"/>
        </a:spcAft>
        <a:buSzPct val="80000"/>
        <a:buFont typeface="Wingdings" pitchFamily="2" charset="2"/>
        <a:buChar char="o"/>
        <a:defRPr sz="1400">
          <a:solidFill>
            <a:schemeClr val="tx1"/>
          </a:solidFill>
          <a:latin typeface="+mn-lt"/>
        </a:defRPr>
      </a:lvl6pPr>
      <a:lvl7pPr marL="2187575" indent="-198438" algn="l" rtl="0" fontAlgn="base">
        <a:spcBef>
          <a:spcPct val="0"/>
        </a:spcBef>
        <a:spcAft>
          <a:spcPct val="40000"/>
        </a:spcAft>
        <a:buSzPct val="80000"/>
        <a:buFont typeface="Wingdings" pitchFamily="2" charset="2"/>
        <a:buChar char="o"/>
        <a:defRPr sz="1400">
          <a:solidFill>
            <a:schemeClr val="tx1"/>
          </a:solidFill>
          <a:latin typeface="+mn-lt"/>
        </a:defRPr>
      </a:lvl7pPr>
      <a:lvl8pPr marL="2644775" indent="-198438" algn="l" rtl="0" fontAlgn="base">
        <a:spcBef>
          <a:spcPct val="0"/>
        </a:spcBef>
        <a:spcAft>
          <a:spcPct val="40000"/>
        </a:spcAft>
        <a:buSzPct val="80000"/>
        <a:buFont typeface="Wingdings" pitchFamily="2" charset="2"/>
        <a:buChar char="o"/>
        <a:defRPr sz="1400">
          <a:solidFill>
            <a:schemeClr val="tx1"/>
          </a:solidFill>
          <a:latin typeface="+mn-lt"/>
        </a:defRPr>
      </a:lvl8pPr>
      <a:lvl9pPr marL="3101975" indent="-198438" algn="l" rtl="0" fontAlgn="base">
        <a:spcBef>
          <a:spcPct val="0"/>
        </a:spcBef>
        <a:spcAft>
          <a:spcPct val="40000"/>
        </a:spcAft>
        <a:buSzPct val="80000"/>
        <a:buFont typeface="Wingdings" pitchFamily="2" charset="2"/>
        <a:buChar char="o"/>
        <a:defRPr sz="14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84"/>
          <a:stretch>
            <a:fillRect/>
          </a:stretch>
        </p:blipFill>
        <p:spPr bwMode="auto">
          <a:xfrm>
            <a:off x="1588" y="0"/>
            <a:ext cx="9142412" cy="6093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1148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"/>
          <a:stretch>
            <a:fillRect/>
          </a:stretch>
        </p:blipFill>
        <p:spPr bwMode="auto">
          <a:xfrm>
            <a:off x="835025" y="6226175"/>
            <a:ext cx="830897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78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" name="Line 4"/>
          <p:cNvSpPr>
            <a:spLocks noChangeShapeType="1"/>
          </p:cNvSpPr>
          <p:nvPr/>
        </p:nvSpPr>
        <p:spPr bwMode="auto">
          <a:xfrm>
            <a:off x="833438" y="6483350"/>
            <a:ext cx="7689850" cy="1588"/>
          </a:xfrm>
          <a:prstGeom prst="line">
            <a:avLst/>
          </a:prstGeom>
          <a:noFill/>
          <a:ln w="28440">
            <a:solidFill>
              <a:srgbClr val="D8E4E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763017" y="6509249"/>
            <a:ext cx="24872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PP-01-D</a:t>
            </a:r>
            <a:endParaRPr lang="fr-FR" sz="9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4678363" y="1758950"/>
            <a:ext cx="369844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i="1" dirty="0">
                <a:solidFill>
                  <a:srgbClr val="0873A8"/>
                </a:solidFill>
                <a:latin typeface="Arial" pitchFamily="34" charset="0"/>
                <a:cs typeface="Arial" pitchFamily="34" charset="0"/>
              </a:rPr>
              <a:t>… solutions for </a:t>
            </a:r>
            <a:r>
              <a:rPr lang="fr-FR" i="1" dirty="0" err="1">
                <a:solidFill>
                  <a:srgbClr val="0873A8"/>
                </a:solidFill>
                <a:latin typeface="Arial" pitchFamily="34" charset="0"/>
                <a:cs typeface="Arial" pitchFamily="34" charset="0"/>
              </a:rPr>
              <a:t>robust</a:t>
            </a:r>
            <a:r>
              <a:rPr lang="fr-FR" i="1" dirty="0">
                <a:solidFill>
                  <a:srgbClr val="0873A8"/>
                </a:solidFill>
                <a:latin typeface="Arial" pitchFamily="34" charset="0"/>
                <a:cs typeface="Arial" pitchFamily="34" charset="0"/>
              </a:rPr>
              <a:t> engineering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18" y="6187036"/>
            <a:ext cx="641699" cy="59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673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timing>
    <p:tnLst>
      <p:par>
        <p:cTn id="1" dur="indefinite" restart="never" nodeType="tmRoot"/>
      </p:par>
    </p:tnLst>
  </p:timing>
  <p:hf hdr="0"/>
  <p:txStyles>
    <p:titleStyle>
      <a:lvl1pPr algn="just" defTabSz="914400" rtl="0" eaLnBrk="1" latinLnBrk="0" hangingPunct="1">
        <a:spcBef>
          <a:spcPct val="0"/>
        </a:spcBef>
        <a:buNone/>
        <a:defRPr lang="fr-FR" sz="3200" kern="1200" dirty="0" smtClean="0">
          <a:solidFill>
            <a:srgbClr val="333399"/>
          </a:solidFill>
          <a:latin typeface="Lucida Sans" pitchFamily="34" charset="0"/>
          <a:ea typeface="+mj-ea"/>
          <a:cs typeface="+mj-cs"/>
        </a:defRPr>
      </a:lvl1pPr>
    </p:titleStyle>
    <p:bodyStyle>
      <a:lvl1pPr marL="342900" indent="-342900" algn="just" defTabSz="914400" rtl="0" eaLnBrk="1" latinLnBrk="0" hangingPunct="1">
        <a:spcBef>
          <a:spcPct val="20000"/>
        </a:spcBef>
        <a:buSzPct val="70000"/>
        <a:buFontTx/>
        <a:buBlip>
          <a:blip r:embed="rId6"/>
        </a:buBlip>
        <a:defRPr sz="3200" kern="120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1pPr>
      <a:lvl2pPr marL="742950" indent="-285750" algn="just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2pPr>
      <a:lvl3pPr marL="1143000" indent="-228600" algn="just" defTabSz="914400" rtl="0" eaLnBrk="1" latinLnBrk="0" hangingPunct="1">
        <a:spcBef>
          <a:spcPct val="20000"/>
        </a:spcBef>
        <a:buFont typeface="Wingdings" pitchFamily="2" charset="2"/>
        <a:buChar char="§"/>
        <a:defRPr sz="2400" kern="120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3pPr>
      <a:lvl4pPr marL="1600200" indent="-228600" algn="just" defTabSz="914400" rtl="0" eaLnBrk="1" latinLnBrk="0" hangingPunct="1">
        <a:spcBef>
          <a:spcPct val="20000"/>
        </a:spcBef>
        <a:buFont typeface="Wingdings" pitchFamily="2" charset="2"/>
        <a:buChar char="Ø"/>
        <a:defRPr sz="2000" kern="120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4pPr>
      <a:lvl5pPr marL="2057400" indent="-228600" algn="just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Line 6"/>
          <p:cNvSpPr>
            <a:spLocks noChangeShapeType="1"/>
          </p:cNvSpPr>
          <p:nvPr/>
        </p:nvSpPr>
        <p:spPr bwMode="auto">
          <a:xfrm flipV="1">
            <a:off x="903288" y="746125"/>
            <a:ext cx="8205787" cy="19050"/>
          </a:xfrm>
          <a:prstGeom prst="line">
            <a:avLst/>
          </a:prstGeom>
          <a:noFill/>
          <a:ln w="28440">
            <a:solidFill>
              <a:srgbClr val="D8E4E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solidFill>
                <a:prstClr val="black"/>
              </a:solidFill>
            </a:endParaRPr>
          </a:p>
        </p:txBody>
      </p:sp>
      <p:pic>
        <p:nvPicPr>
          <p:cNvPr id="21" name="Pictur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" y="0"/>
            <a:ext cx="865188" cy="580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" name="Image 2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02"/>
          <a:stretch/>
        </p:blipFill>
        <p:spPr>
          <a:xfrm>
            <a:off x="6732240" y="6235200"/>
            <a:ext cx="2408058" cy="603454"/>
          </a:xfrm>
          <a:prstGeom prst="rect">
            <a:avLst/>
          </a:prstGeom>
        </p:spPr>
      </p:pic>
      <p:sp>
        <p:nvSpPr>
          <p:cNvPr id="22" name="Line 9"/>
          <p:cNvSpPr>
            <a:spLocks noChangeShapeType="1"/>
          </p:cNvSpPr>
          <p:nvPr/>
        </p:nvSpPr>
        <p:spPr bwMode="auto">
          <a:xfrm>
            <a:off x="-1112" y="6494145"/>
            <a:ext cx="8534401" cy="1588"/>
          </a:xfrm>
          <a:prstGeom prst="line">
            <a:avLst/>
          </a:prstGeom>
          <a:noFill/>
          <a:ln w="28440">
            <a:solidFill>
              <a:srgbClr val="D8E4E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FR">
              <a:solidFill>
                <a:prstClr val="black"/>
              </a:solidFill>
            </a:endParaRPr>
          </a:p>
        </p:txBody>
      </p:sp>
      <p:sp>
        <p:nvSpPr>
          <p:cNvPr id="24" name="Text Box 7"/>
          <p:cNvSpPr txBox="1">
            <a:spLocks noChangeArrowheads="1"/>
          </p:cNvSpPr>
          <p:nvPr/>
        </p:nvSpPr>
        <p:spPr bwMode="auto">
          <a:xfrm rot="16200000">
            <a:off x="-525546" y="5068026"/>
            <a:ext cx="1266991" cy="21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>
              <a:buFont typeface="Lucida Sans" pitchFamily="34" charset="0"/>
              <a:buNone/>
            </a:pPr>
            <a:r>
              <a:rPr lang="en-US" sz="800" dirty="0">
                <a:latin typeface="Arial" pitchFamily="34" charset="0"/>
                <a:cs typeface="Arial" pitchFamily="34" charset="0"/>
              </a:rPr>
              <a:t>© Phimeca Engineering</a:t>
            </a:r>
          </a:p>
        </p:txBody>
      </p:sp>
      <p:sp>
        <p:nvSpPr>
          <p:cNvPr id="25" name="Text Box 10"/>
          <p:cNvSpPr txBox="1">
            <a:spLocks noChangeArrowheads="1"/>
          </p:cNvSpPr>
          <p:nvPr/>
        </p:nvSpPr>
        <p:spPr bwMode="auto">
          <a:xfrm rot="16200000">
            <a:off x="-848550" y="2737576"/>
            <a:ext cx="1913001" cy="21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algn="r">
              <a:buFont typeface="Lucida Sans" pitchFamily="34" charset="0"/>
              <a:buNone/>
            </a:pPr>
            <a:r>
              <a:rPr lang="en-US" sz="800" dirty="0" err="1" smtClean="0">
                <a:latin typeface="Arial" pitchFamily="34" charset="0"/>
                <a:cs typeface="Arial" pitchFamily="34" charset="0"/>
              </a:rPr>
              <a:t>Libre</a:t>
            </a:r>
            <a:r>
              <a:rPr lang="en-US" sz="800" dirty="0" smtClean="0">
                <a:latin typeface="Arial" pitchFamily="34" charset="0"/>
                <a:cs typeface="Arial" pitchFamily="34" charset="0"/>
              </a:rPr>
              <a:t>\</a:t>
            </a:r>
            <a:r>
              <a:rPr lang="en-US" sz="800" dirty="0" err="1" smtClean="0">
                <a:latin typeface="Arial" pitchFamily="34" charset="0"/>
                <a:cs typeface="Arial" pitchFamily="34" charset="0"/>
              </a:rPr>
              <a:t>Restreint</a:t>
            </a:r>
            <a:r>
              <a:rPr lang="en-US" sz="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800" dirty="0" err="1">
                <a:latin typeface="Arial" pitchFamily="34" charset="0"/>
                <a:cs typeface="Arial" pitchFamily="34" charset="0"/>
              </a:rPr>
              <a:t>Phimeca</a:t>
            </a:r>
            <a:r>
              <a:rPr lang="en-US" sz="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800" dirty="0" smtClean="0">
                <a:latin typeface="Arial" pitchFamily="34" charset="0"/>
                <a:cs typeface="Arial" pitchFamily="34" charset="0"/>
              </a:rPr>
              <a:t>\ </a:t>
            </a:r>
            <a:r>
              <a:rPr lang="en-US" sz="800" dirty="0" err="1" smtClean="0">
                <a:latin typeface="Arial" pitchFamily="34" charset="0"/>
                <a:cs typeface="Arial" pitchFamily="34" charset="0"/>
              </a:rPr>
              <a:t>Confidentiel</a:t>
            </a:r>
            <a:endParaRPr 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0" y="6487200"/>
            <a:ext cx="1656000" cy="370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endParaRPr lang="fr-FR" sz="900" b="1" dirty="0">
              <a:solidFill>
                <a:prstClr val="black"/>
              </a:solidFill>
              <a:latin typeface="Lucida Sans" pitchFamily="34" charset="0"/>
            </a:endParaRP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2"/>
          </p:nvPr>
        </p:nvSpPr>
        <p:spPr>
          <a:xfrm>
            <a:off x="1656000" y="6495733"/>
            <a:ext cx="5076240" cy="3622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1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FR" smtClean="0"/>
              <a:t>12/11/2014 (K. Macocco &amp; F. Aguirre)</a:t>
            </a:r>
            <a:endParaRPr lang="en-US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3"/>
          </p:nvPr>
        </p:nvSpPr>
        <p:spPr>
          <a:xfrm>
            <a:off x="-1112" y="6495733"/>
            <a:ext cx="16571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1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SICODYN</a:t>
            </a:r>
            <a:endParaRPr lang="en-US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134076" y="5435600"/>
            <a:ext cx="4668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1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E2A18EED-B584-4CAF-8042-CE579E238CD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383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</p:sldLayoutIdLst>
  <p:timing>
    <p:tnLst>
      <p:par>
        <p:cTn id="1" dur="indefinite" restart="never" nodeType="tmRoot"/>
      </p:par>
    </p:tnLst>
  </p:timing>
  <p:hf hdr="0"/>
  <p:txStyles>
    <p:titleStyle>
      <a:lvl1pPr algn="just" defTabSz="914400" rtl="0" eaLnBrk="1" latinLnBrk="0" hangingPunct="1">
        <a:spcBef>
          <a:spcPct val="0"/>
        </a:spcBef>
        <a:buNone/>
        <a:defRPr lang="fr-FR" sz="3200" kern="1200" dirty="0" smtClean="0">
          <a:solidFill>
            <a:srgbClr val="333399"/>
          </a:solidFill>
          <a:latin typeface="Lucida Sans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SzPct val="70000"/>
        <a:buFontTx/>
        <a:buBlip>
          <a:blip r:embed="rId6"/>
        </a:buBlip>
        <a:defRPr sz="3200" kern="120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2400" kern="120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Ø"/>
        <a:defRPr sz="2000" kern="120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8.png"/><Relationship Id="rId5" Type="http://schemas.openxmlformats.org/officeDocument/2006/relationships/oleObject" Target="../embeddings/oleObject9.bin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5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8.png"/><Relationship Id="rId5" Type="http://schemas.openxmlformats.org/officeDocument/2006/relationships/oleObject" Target="../embeddings/oleObject11.bin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.png"/><Relationship Id="rId5" Type="http://schemas.openxmlformats.org/officeDocument/2006/relationships/oleObject" Target="../embeddings/oleObject12.bin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8.png"/><Relationship Id="rId5" Type="http://schemas.openxmlformats.org/officeDocument/2006/relationships/oleObject" Target="../embeddings/oleObject13.bin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8.png"/><Relationship Id="rId5" Type="http://schemas.openxmlformats.org/officeDocument/2006/relationships/oleObject" Target="../embeddings/oleObject14.bin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2.jpeg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13" Type="http://schemas.openxmlformats.org/officeDocument/2006/relationships/image" Target="../media/image20.wmf"/><Relationship Id="rId18" Type="http://schemas.openxmlformats.org/officeDocument/2006/relationships/image" Target="../media/image9.png"/><Relationship Id="rId3" Type="http://schemas.openxmlformats.org/officeDocument/2006/relationships/image" Target="../media/image10.wmf"/><Relationship Id="rId7" Type="http://schemas.openxmlformats.org/officeDocument/2006/relationships/image" Target="../media/image14.wmf"/><Relationship Id="rId12" Type="http://schemas.openxmlformats.org/officeDocument/2006/relationships/image" Target="../media/image19.wmf"/><Relationship Id="rId17" Type="http://schemas.openxmlformats.org/officeDocument/2006/relationships/image" Target="../media/image8.png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3.bin"/><Relationship Id="rId20" Type="http://schemas.openxmlformats.org/officeDocument/2006/relationships/image" Target="../media/image24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13.wmf"/><Relationship Id="rId11" Type="http://schemas.openxmlformats.org/officeDocument/2006/relationships/image" Target="../media/image18.wmf"/><Relationship Id="rId5" Type="http://schemas.openxmlformats.org/officeDocument/2006/relationships/image" Target="../media/image12.wmf"/><Relationship Id="rId15" Type="http://schemas.openxmlformats.org/officeDocument/2006/relationships/image" Target="../media/image22.png"/><Relationship Id="rId10" Type="http://schemas.openxmlformats.org/officeDocument/2006/relationships/image" Target="../media/image17.wmf"/><Relationship Id="rId19" Type="http://schemas.openxmlformats.org/officeDocument/2006/relationships/image" Target="../media/image23.wmf"/><Relationship Id="rId4" Type="http://schemas.openxmlformats.org/officeDocument/2006/relationships/image" Target="../media/image11.wmf"/><Relationship Id="rId9" Type="http://schemas.openxmlformats.org/officeDocument/2006/relationships/image" Target="../media/image16.wmf"/><Relationship Id="rId14" Type="http://schemas.openxmlformats.org/officeDocument/2006/relationships/image" Target="../media/image21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0.wm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32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00166" y="428604"/>
            <a:ext cx="6577034" cy="1143008"/>
          </a:xfrm>
        </p:spPr>
        <p:txBody>
          <a:bodyPr/>
          <a:lstStyle/>
          <a:p>
            <a:r>
              <a:rPr lang="fr-FR" dirty="0" smtClean="0"/>
              <a:t>Projet FUI</a:t>
            </a:r>
            <a:br>
              <a:rPr lang="fr-FR" dirty="0" smtClean="0"/>
            </a:br>
            <a:r>
              <a:rPr lang="fr-FR" sz="1900" dirty="0" smtClean="0"/>
              <a:t>01 janvier 2012- 30 avril 2016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42910" y="2428868"/>
            <a:ext cx="8215370" cy="1857388"/>
          </a:xfrm>
        </p:spPr>
        <p:txBody>
          <a:bodyPr/>
          <a:lstStyle/>
          <a:p>
            <a:pPr>
              <a:buNone/>
            </a:pPr>
            <a:r>
              <a:rPr lang="fr-FR" sz="2500" dirty="0" smtClean="0">
                <a:solidFill>
                  <a:srgbClr val="231C60"/>
                </a:solidFill>
              </a:rPr>
              <a:t>pour des </a:t>
            </a:r>
            <a:r>
              <a:rPr lang="fr-FR" sz="2500" dirty="0" err="1" smtClean="0">
                <a:solidFill>
                  <a:srgbClr val="231C60"/>
                </a:solidFill>
              </a:rPr>
              <a:t>SImulations</a:t>
            </a:r>
            <a:r>
              <a:rPr lang="fr-FR" sz="2500" dirty="0" smtClean="0">
                <a:solidFill>
                  <a:srgbClr val="231C60"/>
                </a:solidFill>
              </a:rPr>
              <a:t> crédibles via la </a:t>
            </a:r>
            <a:r>
              <a:rPr lang="fr-FR" sz="2500" dirty="0" err="1" smtClean="0">
                <a:solidFill>
                  <a:srgbClr val="231C60"/>
                </a:solidFill>
              </a:rPr>
              <a:t>COrrélation</a:t>
            </a:r>
            <a:r>
              <a:rPr lang="fr-FR" sz="2500" dirty="0" smtClean="0">
                <a:solidFill>
                  <a:srgbClr val="231C60"/>
                </a:solidFill>
              </a:rPr>
              <a:t> calcul-essai et l’estimation d’incertitudes en </a:t>
            </a:r>
            <a:r>
              <a:rPr lang="fr-FR" sz="2500" dirty="0" err="1" smtClean="0">
                <a:solidFill>
                  <a:srgbClr val="231C60"/>
                </a:solidFill>
              </a:rPr>
              <a:t>DYNamique</a:t>
            </a:r>
            <a:r>
              <a:rPr lang="fr-FR" sz="2500" dirty="0" smtClean="0">
                <a:solidFill>
                  <a:srgbClr val="231C60"/>
                </a:solidFill>
              </a:rPr>
              <a:t> des structures</a:t>
            </a:r>
            <a:endParaRPr lang="fr-FR" sz="2200" dirty="0" smtClean="0">
              <a:solidFill>
                <a:srgbClr val="231C60"/>
              </a:solidFill>
            </a:endParaRPr>
          </a:p>
          <a:p>
            <a:pPr algn="ctr">
              <a:buNone/>
            </a:pPr>
            <a:r>
              <a:rPr lang="fr-FR" sz="1800" dirty="0" smtClean="0">
                <a:solidFill>
                  <a:schemeClr val="tx2"/>
                </a:solidFill>
              </a:rPr>
              <a:t>Project pilot : EDF R&amp;D</a:t>
            </a:r>
          </a:p>
          <a:p>
            <a:pPr algn="ctr">
              <a:buNone/>
            </a:pPr>
            <a:r>
              <a:rPr lang="fr-FR" sz="1800" dirty="0" smtClean="0">
                <a:solidFill>
                  <a:schemeClr val="tx2"/>
                </a:solidFill>
              </a:rPr>
              <a:t>Sylvie Audebert</a:t>
            </a:r>
            <a:endParaRPr lang="fr-FR" sz="2200" dirty="0" smtClean="0">
              <a:solidFill>
                <a:srgbClr val="231C60"/>
              </a:solidFill>
            </a:endParaRPr>
          </a:p>
          <a:p>
            <a:pPr algn="ctr">
              <a:buNone/>
            </a:pPr>
            <a:endParaRPr lang="fr-FR" sz="1200" dirty="0" smtClean="0">
              <a:solidFill>
                <a:schemeClr val="tx2"/>
              </a:solidFill>
            </a:endParaRPr>
          </a:p>
          <a:p>
            <a:pPr algn="ctr">
              <a:buNone/>
            </a:pPr>
            <a:endParaRPr lang="fr-FR" sz="1200" dirty="0" smtClean="0">
              <a:solidFill>
                <a:srgbClr val="231C60"/>
              </a:solidFill>
            </a:endParaRPr>
          </a:p>
          <a:p>
            <a:pPr>
              <a:buNone/>
            </a:pPr>
            <a:endParaRPr lang="fr-FR" sz="2200" dirty="0"/>
          </a:p>
        </p:txBody>
      </p:sp>
      <p:graphicFrame>
        <p:nvGraphicFramePr>
          <p:cNvPr id="5" name="Tableau 4"/>
          <p:cNvGraphicFramePr>
            <a:graphicFrameLocks noGrp="1"/>
          </p:cNvGraphicFramePr>
          <p:nvPr/>
        </p:nvGraphicFramePr>
        <p:xfrm>
          <a:off x="4572000" y="4429132"/>
          <a:ext cx="435771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7027"/>
                <a:gridCol w="2050691"/>
              </a:tblGrid>
              <a:tr h="370840">
                <a:tc>
                  <a:txBody>
                    <a:bodyPr/>
                    <a:lstStyle/>
                    <a:p>
                      <a:r>
                        <a:rPr lang="fr-FR" baseline="0" dirty="0" smtClean="0"/>
                        <a:t>Project </a:t>
                      </a:r>
                      <a:r>
                        <a:rPr lang="fr-FR" baseline="0" dirty="0" err="1" smtClean="0"/>
                        <a:t>duration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40 </a:t>
                      </a:r>
                      <a:r>
                        <a:rPr lang="fr-FR" dirty="0" err="1" smtClean="0"/>
                        <a:t>months</a:t>
                      </a:r>
                      <a:endParaRPr lang="fr-FR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Total</a:t>
                      </a:r>
                      <a:r>
                        <a:rPr lang="fr-FR" baseline="0" dirty="0" smtClean="0"/>
                        <a:t> </a:t>
                      </a:r>
                      <a:r>
                        <a:rPr lang="fr-FR" baseline="0" dirty="0" err="1" smtClean="0"/>
                        <a:t>cost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3,82 M€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baseline="0" dirty="0" smtClean="0"/>
                        <a:t>OSEO </a:t>
                      </a:r>
                      <a:r>
                        <a:rPr lang="fr-FR" baseline="0" dirty="0" err="1" smtClean="0"/>
                        <a:t>financial</a:t>
                      </a:r>
                      <a:r>
                        <a:rPr lang="fr-FR" baseline="0" dirty="0" smtClean="0"/>
                        <a:t> help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1,45 M€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FEDER </a:t>
                      </a:r>
                      <a:r>
                        <a:rPr lang="fr-FR" dirty="0" err="1" smtClean="0"/>
                        <a:t>financial</a:t>
                      </a:r>
                      <a:r>
                        <a:rPr lang="fr-FR" dirty="0" smtClean="0"/>
                        <a:t> help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68,9 k€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0210366"/>
              </p:ext>
            </p:extLst>
          </p:nvPr>
        </p:nvGraphicFramePr>
        <p:xfrm>
          <a:off x="4860032" y="476672"/>
          <a:ext cx="2894881" cy="64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Acrobat Document" r:id="rId3" imgW="11031490" imgH="2467319" progId="AcroExch.Document.7">
                  <p:embed/>
                </p:oleObj>
              </mc:Choice>
              <mc:Fallback>
                <p:oleObj name="Acrobat Document" r:id="rId3" imgW="11031490" imgH="2467319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032" y="476672"/>
                        <a:ext cx="2894881" cy="6480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335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/>
          <p:cNvSpPr>
            <a:spLocks noGrp="1"/>
          </p:cNvSpPr>
          <p:nvPr>
            <p:ph type="title"/>
          </p:nvPr>
        </p:nvSpPr>
        <p:spPr>
          <a:xfrm>
            <a:off x="611560" y="188640"/>
            <a:ext cx="8532440" cy="766354"/>
          </a:xfrm>
        </p:spPr>
        <p:txBody>
          <a:bodyPr/>
          <a:lstStyle/>
          <a:p>
            <a:pPr algn="l"/>
            <a:r>
              <a:rPr lang="en-US" altLang="fr-FR" sz="2400" dirty="0">
                <a:latin typeface="Lucida Sans" pitchFamily="34" charset="0"/>
              </a:rPr>
              <a:t>Study of the pump casing – variables &amp; definition domain</a:t>
            </a:r>
            <a:br>
              <a:rPr lang="en-US" altLang="fr-FR" sz="2400" dirty="0">
                <a:latin typeface="Lucida Sans" pitchFamily="34" charset="0"/>
              </a:rPr>
            </a:br>
            <a:endParaRPr lang="fr-FR" sz="2400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15"/>
          </p:nvPr>
        </p:nvSpPr>
        <p:spPr>
          <a:xfrm>
            <a:off x="2987824" y="6381328"/>
            <a:ext cx="3968080" cy="365125"/>
          </a:xfrm>
        </p:spPr>
        <p:txBody>
          <a:bodyPr/>
          <a:lstStyle/>
          <a:p>
            <a:r>
              <a:rPr lang="fr-FR" dirty="0" smtClean="0"/>
              <a:t>12/06/2015 </a:t>
            </a:r>
            <a:r>
              <a:rPr lang="fr-FR" dirty="0"/>
              <a:t>(F. Aguirre &amp; K. </a:t>
            </a:r>
            <a:r>
              <a:rPr lang="fr-FR" dirty="0" err="1"/>
              <a:t>Macocco</a:t>
            </a:r>
            <a:r>
              <a:rPr lang="fr-FR" dirty="0"/>
              <a:t>)</a:t>
            </a:r>
            <a:endParaRPr lang="en-US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425" y="6259157"/>
            <a:ext cx="1337237" cy="427605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0" t="8441" r="7828" b="11313"/>
          <a:stretch/>
        </p:blipFill>
        <p:spPr>
          <a:xfrm>
            <a:off x="5669284" y="1972875"/>
            <a:ext cx="3313355" cy="2077712"/>
          </a:xfrm>
          <a:prstGeom prst="rect">
            <a:avLst/>
          </a:prstGeom>
        </p:spPr>
      </p:pic>
      <p:sp>
        <p:nvSpPr>
          <p:cNvPr id="16" name="Espace réservé du texte 4"/>
          <p:cNvSpPr>
            <a:spLocks noGrp="1"/>
          </p:cNvSpPr>
          <p:nvPr>
            <p:ph type="body" sz="quarter" idx="13"/>
          </p:nvPr>
        </p:nvSpPr>
        <p:spPr>
          <a:xfrm>
            <a:off x="824089" y="1063224"/>
            <a:ext cx="7785866" cy="5375868"/>
          </a:xfrm>
        </p:spPr>
        <p:txBody>
          <a:bodyPr/>
          <a:lstStyle/>
          <a:p>
            <a:pPr>
              <a:spcBef>
                <a:spcPct val="0"/>
              </a:spcBef>
              <a:buClr>
                <a:srgbClr val="333399"/>
              </a:buClr>
              <a:buBlip>
                <a:blip r:embed="rId6"/>
              </a:buBlip>
            </a:pPr>
            <a:r>
              <a:rPr lang="en-US" altLang="fr-FR" dirty="0" smtClean="0">
                <a:latin typeface="Lucida Sans" pitchFamily="34" charset="0"/>
              </a:rPr>
              <a:t>Study of the pump casing – variables &amp; definition domain</a:t>
            </a:r>
          </a:p>
          <a:p>
            <a:pPr marL="0" indent="0">
              <a:spcBef>
                <a:spcPct val="0"/>
              </a:spcBef>
              <a:buClr>
                <a:srgbClr val="333399"/>
              </a:buClr>
              <a:buNone/>
            </a:pPr>
            <a:r>
              <a:rPr lang="en-US" altLang="fr-FR" sz="1800" dirty="0" smtClean="0">
                <a:latin typeface="Lucida Sans" pitchFamily="34" charset="0"/>
              </a:rPr>
              <a:t>Uncertain parameters are the radius of the connecting screws of the frame with the other elements.</a:t>
            </a:r>
          </a:p>
          <a:p>
            <a:pPr marL="0" indent="0">
              <a:lnSpc>
                <a:spcPct val="125000"/>
              </a:lnSpc>
              <a:spcBef>
                <a:spcPts val="1000"/>
              </a:spcBef>
              <a:buSzPct val="170000"/>
              <a:buNone/>
              <a:defRPr/>
            </a:pPr>
            <a:r>
              <a:rPr lang="en-US" sz="1600" b="1" dirty="0" smtClean="0">
                <a:solidFill>
                  <a:srgbClr val="A50021"/>
                </a:solidFill>
                <a:latin typeface="Lucida Sans" pitchFamily="34" charset="0"/>
              </a:rPr>
              <a:t>Uniform distributions</a:t>
            </a:r>
          </a:p>
          <a:p>
            <a:pPr>
              <a:lnSpc>
                <a:spcPct val="125000"/>
              </a:lnSpc>
              <a:spcBef>
                <a:spcPts val="1000"/>
              </a:spcBef>
              <a:buSzPct val="170000"/>
              <a:buFontTx/>
              <a:buChar char="•"/>
              <a:defRPr/>
            </a:pPr>
            <a:r>
              <a:rPr lang="en-US" sz="1600" b="1" dirty="0" smtClean="0">
                <a:solidFill>
                  <a:srgbClr val="A50021"/>
                </a:solidFill>
                <a:latin typeface="Lucida Sans" pitchFamily="34" charset="0"/>
              </a:rPr>
              <a:t>Radius type 1 [m] </a:t>
            </a:r>
            <a:r>
              <a:rPr lang="en-US" sz="1600" b="1" dirty="0">
                <a:solidFill>
                  <a:srgbClr val="002060"/>
                </a:solidFill>
                <a:latin typeface="Lucida Sans" pitchFamily="34" charset="0"/>
              </a:rPr>
              <a:t>: </a:t>
            </a:r>
            <a:r>
              <a:rPr lang="en-US" sz="1600" b="1" dirty="0" smtClean="0">
                <a:solidFill>
                  <a:srgbClr val="002060"/>
                </a:solidFill>
                <a:latin typeface="Lucida Sans" pitchFamily="34" charset="0"/>
              </a:rPr>
              <a:t>[0,0088 </a:t>
            </a:r>
            <a:r>
              <a:rPr lang="en-US" sz="1600" b="1" dirty="0">
                <a:solidFill>
                  <a:srgbClr val="002060"/>
                </a:solidFill>
                <a:latin typeface="Lucida Sans" pitchFamily="34" charset="0"/>
              </a:rPr>
              <a:t>; </a:t>
            </a:r>
            <a:r>
              <a:rPr lang="en-US" sz="1600" b="1" dirty="0" smtClean="0">
                <a:solidFill>
                  <a:srgbClr val="002060"/>
                </a:solidFill>
                <a:latin typeface="Lucida Sans" pitchFamily="34" charset="0"/>
              </a:rPr>
              <a:t>0,0132]</a:t>
            </a:r>
            <a:endParaRPr lang="en-US" sz="1600" b="1" dirty="0">
              <a:solidFill>
                <a:srgbClr val="A50021"/>
              </a:solidFill>
              <a:latin typeface="Lucida Sans" pitchFamily="34" charset="0"/>
            </a:endParaRPr>
          </a:p>
          <a:p>
            <a:pPr>
              <a:lnSpc>
                <a:spcPct val="125000"/>
              </a:lnSpc>
              <a:spcBef>
                <a:spcPts val="1000"/>
              </a:spcBef>
              <a:buSzPct val="170000"/>
              <a:buFontTx/>
              <a:buChar char="•"/>
              <a:defRPr/>
            </a:pPr>
            <a:r>
              <a:rPr lang="en-US" sz="1600" b="1" dirty="0">
                <a:solidFill>
                  <a:srgbClr val="A50021"/>
                </a:solidFill>
                <a:latin typeface="Lucida Sans" pitchFamily="34" charset="0"/>
              </a:rPr>
              <a:t>Radius type 2 [m] </a:t>
            </a:r>
            <a:r>
              <a:rPr lang="en-US" sz="1600" b="1" dirty="0">
                <a:solidFill>
                  <a:srgbClr val="002060"/>
                </a:solidFill>
                <a:latin typeface="Lucida Sans" pitchFamily="34" charset="0"/>
              </a:rPr>
              <a:t>: [0,011088 ; 0,016632</a:t>
            </a:r>
            <a:r>
              <a:rPr lang="en-US" sz="1600" b="1" dirty="0" smtClean="0">
                <a:solidFill>
                  <a:srgbClr val="002060"/>
                </a:solidFill>
                <a:latin typeface="Lucida Sans" pitchFamily="34" charset="0"/>
              </a:rPr>
              <a:t>]</a:t>
            </a:r>
            <a:endParaRPr lang="en-US" sz="1600" b="1" dirty="0">
              <a:solidFill>
                <a:srgbClr val="A50021"/>
              </a:solidFill>
              <a:latin typeface="Lucida Sans" pitchFamily="34" charset="0"/>
            </a:endParaRPr>
          </a:p>
          <a:p>
            <a:pPr>
              <a:lnSpc>
                <a:spcPct val="125000"/>
              </a:lnSpc>
              <a:spcBef>
                <a:spcPts val="1000"/>
              </a:spcBef>
              <a:buSzPct val="170000"/>
              <a:buFontTx/>
              <a:buChar char="•"/>
              <a:defRPr/>
            </a:pPr>
            <a:r>
              <a:rPr lang="en-US" sz="1600" b="1" dirty="0">
                <a:solidFill>
                  <a:srgbClr val="A50021"/>
                </a:solidFill>
                <a:latin typeface="Lucida Sans" pitchFamily="34" charset="0"/>
              </a:rPr>
              <a:t>Radius type </a:t>
            </a:r>
            <a:r>
              <a:rPr lang="en-US" sz="1600" b="1" dirty="0" smtClean="0">
                <a:solidFill>
                  <a:srgbClr val="A50021"/>
                </a:solidFill>
                <a:latin typeface="Lucida Sans" pitchFamily="34" charset="0"/>
              </a:rPr>
              <a:t>3 </a:t>
            </a:r>
            <a:r>
              <a:rPr lang="en-US" sz="1600" b="1" dirty="0">
                <a:solidFill>
                  <a:srgbClr val="A50021"/>
                </a:solidFill>
                <a:latin typeface="Lucida Sans" pitchFamily="34" charset="0"/>
              </a:rPr>
              <a:t>[m] </a:t>
            </a:r>
            <a:r>
              <a:rPr lang="en-US" sz="1600" b="1" dirty="0">
                <a:solidFill>
                  <a:srgbClr val="002060"/>
                </a:solidFill>
                <a:latin typeface="Lucida Sans" pitchFamily="34" charset="0"/>
              </a:rPr>
              <a:t>: [0,011088 ; 0,016632</a:t>
            </a:r>
            <a:r>
              <a:rPr lang="en-US" sz="1600" b="1" dirty="0" smtClean="0">
                <a:solidFill>
                  <a:srgbClr val="002060"/>
                </a:solidFill>
                <a:latin typeface="Lucida Sans" pitchFamily="34" charset="0"/>
              </a:rPr>
              <a:t>]</a:t>
            </a:r>
            <a:endParaRPr lang="en-US" sz="1600" dirty="0" smtClean="0">
              <a:solidFill>
                <a:schemeClr val="tx1"/>
              </a:solidFill>
              <a:latin typeface="Lucida Sans" pitchFamily="34" charset="0"/>
              <a:sym typeface="Wingdings" pitchFamily="2" charset="2"/>
            </a:endParaRPr>
          </a:p>
          <a:p>
            <a:pPr>
              <a:lnSpc>
                <a:spcPct val="125000"/>
              </a:lnSpc>
              <a:spcBef>
                <a:spcPts val="1000"/>
              </a:spcBef>
              <a:buSzPct val="170000"/>
              <a:buFont typeface="Arial" panose="020B0604020202020204" pitchFamily="34" charset="0"/>
              <a:buChar char="•"/>
              <a:defRPr/>
            </a:pPr>
            <a:r>
              <a:rPr lang="en-US" sz="1600" dirty="0" smtClean="0">
                <a:solidFill>
                  <a:schemeClr val="tx1"/>
                </a:solidFill>
                <a:latin typeface="Lucida Sans" pitchFamily="34" charset="0"/>
                <a:sym typeface="Wingdings" pitchFamily="2" charset="2"/>
              </a:rPr>
              <a:t>400 training points and 100 testing points</a:t>
            </a:r>
          </a:p>
          <a:p>
            <a:pPr>
              <a:lnSpc>
                <a:spcPct val="125000"/>
              </a:lnSpc>
              <a:spcBef>
                <a:spcPts val="1000"/>
              </a:spcBef>
              <a:buSzPct val="170000"/>
              <a:buFont typeface="Arial" panose="020B0604020202020204" pitchFamily="34" charset="0"/>
              <a:buChar char="•"/>
              <a:defRPr/>
            </a:pPr>
            <a:r>
              <a:rPr lang="en-US" sz="1600" dirty="0" smtClean="0">
                <a:solidFill>
                  <a:schemeClr val="tx1"/>
                </a:solidFill>
                <a:latin typeface="Lucida Sans" pitchFamily="34" charset="0"/>
                <a:sym typeface="Wingdings" pitchFamily="2" charset="2"/>
              </a:rPr>
              <a:t>1h30 minutes per simulation with high RAM consumption (10 GB).</a:t>
            </a:r>
          </a:p>
          <a:p>
            <a:pPr>
              <a:lnSpc>
                <a:spcPct val="125000"/>
              </a:lnSpc>
              <a:spcBef>
                <a:spcPts val="1000"/>
              </a:spcBef>
              <a:buSzPct val="170000"/>
              <a:buFont typeface="Arial" panose="020B0604020202020204" pitchFamily="34" charset="0"/>
              <a:buChar char="•"/>
              <a:defRPr/>
            </a:pPr>
            <a:r>
              <a:rPr lang="en-US" sz="1600" dirty="0" smtClean="0">
                <a:solidFill>
                  <a:schemeClr val="tx1"/>
                </a:solidFill>
                <a:latin typeface="Lucida Sans" pitchFamily="34" charset="0"/>
                <a:sym typeface="Wingdings" pitchFamily="2" charset="2"/>
              </a:rPr>
              <a:t>Total </a:t>
            </a:r>
            <a:r>
              <a:rPr lang="en-US" sz="1600" dirty="0">
                <a:solidFill>
                  <a:schemeClr val="tx1"/>
                </a:solidFill>
                <a:latin typeface="Lucida Sans" pitchFamily="34" charset="0"/>
                <a:sym typeface="Wingdings" pitchFamily="2" charset="2"/>
              </a:rPr>
              <a:t>simulation time </a:t>
            </a:r>
            <a:r>
              <a:rPr lang="en-US" sz="1600" dirty="0" smtClean="0">
                <a:solidFill>
                  <a:schemeClr val="tx1"/>
                </a:solidFill>
                <a:latin typeface="Lucida Sans" pitchFamily="34" charset="0"/>
                <a:sym typeface="Wingdings" pitchFamily="2" charset="2"/>
              </a:rPr>
              <a:t>:</a:t>
            </a:r>
          </a:p>
          <a:p>
            <a:pPr lvl="1">
              <a:lnSpc>
                <a:spcPct val="125000"/>
              </a:lnSpc>
              <a:spcBef>
                <a:spcPts val="1000"/>
              </a:spcBef>
              <a:buSzPct val="170000"/>
              <a:defRPr/>
            </a:pPr>
            <a:r>
              <a:rPr lang="en-US" sz="1400" dirty="0" smtClean="0">
                <a:solidFill>
                  <a:schemeClr val="tx1"/>
                </a:solidFill>
                <a:latin typeface="Lucida Sans" pitchFamily="34" charset="0"/>
                <a:sym typeface="Wingdings" pitchFamily="2" charset="2"/>
              </a:rPr>
              <a:t>25 days for the training points reduced to one day if distributed with </a:t>
            </a:r>
            <a:r>
              <a:rPr lang="en-US" sz="1400" b="1" dirty="0" err="1" smtClean="0">
                <a:solidFill>
                  <a:schemeClr val="tx1"/>
                </a:solidFill>
                <a:latin typeface="Lucida Sans" pitchFamily="34" charset="0"/>
                <a:sym typeface="Wingdings" pitchFamily="2" charset="2"/>
              </a:rPr>
              <a:t>Simulagora</a:t>
            </a:r>
            <a:r>
              <a:rPr lang="en-US" sz="1400" dirty="0" smtClean="0">
                <a:solidFill>
                  <a:schemeClr val="tx1"/>
                </a:solidFill>
                <a:latin typeface="Lucida Sans" pitchFamily="34" charset="0"/>
                <a:sym typeface="Wingdings" pitchFamily="2" charset="2"/>
              </a:rPr>
              <a:t>)</a:t>
            </a:r>
            <a:endParaRPr lang="en-US" sz="1200" dirty="0" smtClean="0">
              <a:solidFill>
                <a:schemeClr val="tx1"/>
              </a:solidFill>
              <a:latin typeface="Lucida Sans" pitchFamily="34" charset="0"/>
              <a:sym typeface="Wingdings" pitchFamily="2" charset="2"/>
            </a:endParaRPr>
          </a:p>
          <a:p>
            <a:pPr lvl="1">
              <a:lnSpc>
                <a:spcPct val="125000"/>
              </a:lnSpc>
              <a:spcBef>
                <a:spcPts val="1000"/>
              </a:spcBef>
              <a:buSzPct val="170000"/>
              <a:defRPr/>
            </a:pPr>
            <a:r>
              <a:rPr lang="en-US" sz="1400" dirty="0" smtClean="0">
                <a:solidFill>
                  <a:schemeClr val="tx1"/>
                </a:solidFill>
                <a:latin typeface="Lucida Sans" pitchFamily="34" charset="0"/>
                <a:sym typeface="Wingdings" pitchFamily="2" charset="2"/>
              </a:rPr>
              <a:t>6,25 days for the testing points (Distributed at </a:t>
            </a:r>
            <a:r>
              <a:rPr lang="en-US" sz="1400" dirty="0" err="1" smtClean="0">
                <a:solidFill>
                  <a:schemeClr val="tx1"/>
                </a:solidFill>
                <a:latin typeface="Lucida Sans" pitchFamily="34" charset="0"/>
                <a:sym typeface="Wingdings" pitchFamily="2" charset="2"/>
              </a:rPr>
              <a:t>Phimeca</a:t>
            </a:r>
            <a:r>
              <a:rPr lang="en-US" sz="1400" dirty="0" smtClean="0">
                <a:solidFill>
                  <a:schemeClr val="tx1"/>
                </a:solidFill>
                <a:latin typeface="Lucida Sans" pitchFamily="34" charset="0"/>
                <a:sym typeface="Wingdings" pitchFamily="2" charset="2"/>
              </a:rPr>
              <a:t> over 3 cores)</a:t>
            </a:r>
          </a:p>
          <a:p>
            <a:pPr algn="just">
              <a:lnSpc>
                <a:spcPct val="125000"/>
              </a:lnSpc>
              <a:spcBef>
                <a:spcPts val="1000"/>
              </a:spcBef>
              <a:buSzPct val="170000"/>
              <a:buFont typeface="Wingdings"/>
              <a:buChar char="è"/>
              <a:defRPr/>
            </a:pPr>
            <a:endParaRPr lang="en-US" altLang="fr-FR" dirty="0" smtClean="0">
              <a:latin typeface="Lucida Sans" pitchFamily="34" charset="0"/>
            </a:endParaRPr>
          </a:p>
          <a:p>
            <a:pPr marL="0" indent="0">
              <a:buNone/>
            </a:pPr>
            <a:endParaRPr lang="en-US" altLang="fr-FR" dirty="0" smtClean="0">
              <a:latin typeface="Lucida Sans" pitchFamily="34" charset="0"/>
            </a:endParaRPr>
          </a:p>
          <a:p>
            <a:endParaRPr lang="en-US" dirty="0"/>
          </a:p>
        </p:txBody>
      </p: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0351316"/>
              </p:ext>
            </p:extLst>
          </p:nvPr>
        </p:nvGraphicFramePr>
        <p:xfrm>
          <a:off x="0" y="6519863"/>
          <a:ext cx="1511300" cy="33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Acrobat Document" r:id="rId7" imgW="11031490" imgH="2467319" progId="AcroExch.Document.7">
                  <p:embed/>
                </p:oleObj>
              </mc:Choice>
              <mc:Fallback>
                <p:oleObj name="Acrobat Document" r:id="rId7" imgW="11031490" imgH="2467319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519863"/>
                        <a:ext cx="1511300" cy="33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353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94361" y="135265"/>
            <a:ext cx="8229600" cy="766354"/>
          </a:xfrm>
        </p:spPr>
        <p:txBody>
          <a:bodyPr/>
          <a:lstStyle/>
          <a:p>
            <a:pPr algn="l"/>
            <a:r>
              <a:rPr lang="fr-FR" dirty="0" smtClean="0"/>
              <a:t>Input of the design of </a:t>
            </a:r>
            <a:r>
              <a:rPr lang="fr-FR" dirty="0" err="1" smtClean="0"/>
              <a:t>experiment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5"/>
          </p:nvPr>
        </p:nvSpPr>
        <p:spPr>
          <a:xfrm>
            <a:off x="2987824" y="6381328"/>
            <a:ext cx="3968080" cy="365125"/>
          </a:xfrm>
        </p:spPr>
        <p:txBody>
          <a:bodyPr/>
          <a:lstStyle/>
          <a:p>
            <a:r>
              <a:rPr lang="fr-FR" dirty="0" smtClean="0"/>
              <a:t>12/06/2015 </a:t>
            </a:r>
            <a:r>
              <a:rPr lang="fr-FR" dirty="0"/>
              <a:t>(F. Aguirre &amp; K. </a:t>
            </a:r>
            <a:r>
              <a:rPr lang="fr-FR" dirty="0" err="1"/>
              <a:t>Macocco</a:t>
            </a:r>
            <a:r>
              <a:rPr lang="fr-FR" dirty="0"/>
              <a:t>)</a:t>
            </a:r>
            <a:endParaRPr lang="en-US" dirty="0"/>
          </a:p>
        </p:txBody>
      </p:sp>
      <p:sp>
        <p:nvSpPr>
          <p:cNvPr id="21" name="Espace réservé du texte 2"/>
          <p:cNvSpPr>
            <a:spLocks noGrp="1"/>
          </p:cNvSpPr>
          <p:nvPr>
            <p:ph type="body" sz="quarter" idx="13"/>
          </p:nvPr>
        </p:nvSpPr>
        <p:spPr>
          <a:xfrm>
            <a:off x="707681" y="2095046"/>
            <a:ext cx="2995076" cy="311851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 err="1" smtClean="0"/>
              <a:t>Sobol</a:t>
            </a:r>
            <a:r>
              <a:rPr lang="fr-FR" dirty="0" smtClean="0"/>
              <a:t> </a:t>
            </a:r>
            <a:r>
              <a:rPr lang="fr-FR" dirty="0" err="1" smtClean="0"/>
              <a:t>Sequence</a:t>
            </a:r>
            <a:endParaRPr lang="fr-FR" dirty="0" smtClean="0"/>
          </a:p>
          <a:p>
            <a:endParaRPr lang="fr-FR" dirty="0" smtClean="0"/>
          </a:p>
          <a:p>
            <a:pPr lvl="1"/>
            <a:r>
              <a:rPr lang="fr-FR" dirty="0" smtClean="0"/>
              <a:t>400 points for the </a:t>
            </a:r>
            <a:r>
              <a:rPr lang="fr-FR" b="1" dirty="0" smtClean="0"/>
              <a:t>training</a:t>
            </a:r>
            <a:r>
              <a:rPr lang="fr-FR" dirty="0" smtClean="0"/>
              <a:t> </a:t>
            </a:r>
            <a:r>
              <a:rPr lang="fr-FR" dirty="0" err="1" smtClean="0"/>
              <a:t>dataset</a:t>
            </a:r>
            <a:r>
              <a:rPr lang="fr-FR" dirty="0" smtClean="0"/>
              <a:t>.</a:t>
            </a:r>
          </a:p>
          <a:p>
            <a:pPr marL="457200" lvl="1" indent="0">
              <a:buNone/>
            </a:pPr>
            <a:endParaRPr lang="fr-FR" dirty="0" smtClean="0"/>
          </a:p>
          <a:p>
            <a:pPr marL="400050">
              <a:buFont typeface="Arial" panose="020B0604020202020204" pitchFamily="34" charset="0"/>
              <a:buChar char="•"/>
            </a:pPr>
            <a:r>
              <a:rPr lang="fr-FR" dirty="0" smtClean="0"/>
              <a:t>LHS</a:t>
            </a:r>
          </a:p>
          <a:p>
            <a:pPr lvl="1"/>
            <a:r>
              <a:rPr lang="fr-FR" dirty="0" smtClean="0"/>
              <a:t>100 points for the </a:t>
            </a:r>
            <a:r>
              <a:rPr lang="fr-FR" b="1" i="1" dirty="0" err="1" smtClean="0"/>
              <a:t>testing</a:t>
            </a:r>
            <a:r>
              <a:rPr lang="fr-FR" b="1" i="1" dirty="0" smtClean="0"/>
              <a:t> </a:t>
            </a:r>
            <a:r>
              <a:rPr lang="fr-FR" dirty="0" err="1" smtClean="0"/>
              <a:t>dataset</a:t>
            </a:r>
            <a:r>
              <a:rPr lang="fr-FR" dirty="0" smtClean="0"/>
              <a:t>. </a:t>
            </a:r>
            <a:r>
              <a:rPr lang="fr-FR" dirty="0" err="1" smtClean="0"/>
              <a:t>Highlighted</a:t>
            </a:r>
            <a:r>
              <a:rPr lang="fr-FR" dirty="0" smtClean="0"/>
              <a:t> in the graph.</a:t>
            </a:r>
            <a:endParaRPr lang="fr-FR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757" y="988295"/>
            <a:ext cx="5089094" cy="5146707"/>
          </a:xfrm>
          <a:prstGeom prst="rect">
            <a:avLst/>
          </a:prstGeom>
        </p:spPr>
      </p:pic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5417277"/>
              </p:ext>
            </p:extLst>
          </p:nvPr>
        </p:nvGraphicFramePr>
        <p:xfrm>
          <a:off x="0" y="6519747"/>
          <a:ext cx="1510947" cy="3382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" name="Acrobat Document" r:id="rId5" imgW="11031490" imgH="2467319" progId="AcroExch.Document.7">
                  <p:embed/>
                </p:oleObj>
              </mc:Choice>
              <mc:Fallback>
                <p:oleObj name="Acrobat Document" r:id="rId5" imgW="11031490" imgH="2467319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519747"/>
                        <a:ext cx="1510947" cy="3382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604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12800" y="0"/>
            <a:ext cx="8229600" cy="766354"/>
          </a:xfrm>
        </p:spPr>
        <p:txBody>
          <a:bodyPr/>
          <a:lstStyle/>
          <a:p>
            <a:pPr algn="l"/>
            <a:r>
              <a:rPr lang="fr-FR" dirty="0" smtClean="0"/>
              <a:t>Output of the design of </a:t>
            </a:r>
            <a:r>
              <a:rPr lang="fr-FR" dirty="0" err="1"/>
              <a:t>experiment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31" y="1404246"/>
            <a:ext cx="8318355" cy="4876800"/>
          </a:xfrm>
          <a:prstGeom prst="rect">
            <a:avLst/>
          </a:prstGeom>
        </p:spPr>
      </p:pic>
      <p:sp>
        <p:nvSpPr>
          <p:cNvPr id="11" name="Espace réservé du texte 2"/>
          <p:cNvSpPr txBox="1">
            <a:spLocks/>
          </p:cNvSpPr>
          <p:nvPr/>
        </p:nvSpPr>
        <p:spPr>
          <a:xfrm>
            <a:off x="721633" y="898461"/>
            <a:ext cx="3015480" cy="4650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2000" kern="1200">
                <a:solidFill>
                  <a:srgbClr val="333399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SzPct val="100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SzPct val="100000"/>
              <a:buFont typeface="Wingdings" pitchFamily="2" charset="2"/>
              <a:buChar char="Ø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 smtClean="0"/>
              <a:t>Frequencies</a:t>
            </a:r>
            <a:endParaRPr lang="fr-FR" dirty="0" smtClean="0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5"/>
          </p:nvPr>
        </p:nvSpPr>
        <p:spPr>
          <a:xfrm>
            <a:off x="2987824" y="6381328"/>
            <a:ext cx="3968080" cy="365125"/>
          </a:xfrm>
        </p:spPr>
        <p:txBody>
          <a:bodyPr/>
          <a:lstStyle/>
          <a:p>
            <a:r>
              <a:rPr lang="fr-FR" dirty="0" smtClean="0"/>
              <a:t>12/06/2015 </a:t>
            </a:r>
            <a:r>
              <a:rPr lang="fr-FR" dirty="0"/>
              <a:t>(F. Aguirre &amp; K. </a:t>
            </a:r>
            <a:r>
              <a:rPr lang="fr-FR" dirty="0" err="1"/>
              <a:t>Macocco</a:t>
            </a:r>
            <a:r>
              <a:rPr lang="fr-FR" dirty="0"/>
              <a:t>)</a:t>
            </a:r>
            <a:endParaRPr lang="en-US" dirty="0"/>
          </a:p>
        </p:txBody>
      </p:sp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3800384"/>
              </p:ext>
            </p:extLst>
          </p:nvPr>
        </p:nvGraphicFramePr>
        <p:xfrm>
          <a:off x="0" y="6519863"/>
          <a:ext cx="1511300" cy="33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5" name="Acrobat Document" r:id="rId6" imgW="11031490" imgH="2467319" progId="AcroExch.Document.7">
                  <p:embed/>
                </p:oleObj>
              </mc:Choice>
              <mc:Fallback>
                <p:oleObj name="Acrobat Document" r:id="rId6" imgW="11031490" imgH="2467319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519863"/>
                        <a:ext cx="1511300" cy="33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388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9062" y="0"/>
            <a:ext cx="8229600" cy="766354"/>
          </a:xfrm>
        </p:spPr>
        <p:txBody>
          <a:bodyPr/>
          <a:lstStyle/>
          <a:p>
            <a:r>
              <a:rPr lang="fr-FR" dirty="0" smtClean="0"/>
              <a:t>MAC matrix</a:t>
            </a:r>
            <a:r>
              <a:rPr lang="fr-FR" dirty="0"/>
              <a:t> of the </a:t>
            </a:r>
            <a:r>
              <a:rPr lang="fr-FR" dirty="0" smtClean="0"/>
              <a:t>VGP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265" y="975175"/>
            <a:ext cx="5647600" cy="5404604"/>
          </a:xfrm>
          <a:prstGeom prst="rect">
            <a:avLst/>
          </a:prstGeom>
        </p:spPr>
      </p:pic>
      <p:sp>
        <p:nvSpPr>
          <p:cNvPr id="8" name="Espace réservé du pied de page 4"/>
          <p:cNvSpPr>
            <a:spLocks noGrp="1"/>
          </p:cNvSpPr>
          <p:nvPr>
            <p:ph type="ftr" sz="quarter" idx="15"/>
          </p:nvPr>
        </p:nvSpPr>
        <p:spPr>
          <a:xfrm>
            <a:off x="2987824" y="6381328"/>
            <a:ext cx="3968080" cy="365125"/>
          </a:xfrm>
        </p:spPr>
        <p:txBody>
          <a:bodyPr/>
          <a:lstStyle/>
          <a:p>
            <a:r>
              <a:rPr lang="fr-FR" dirty="0" smtClean="0"/>
              <a:t>12/06/2015 </a:t>
            </a:r>
            <a:r>
              <a:rPr lang="fr-FR" dirty="0"/>
              <a:t>(F. Aguirre &amp; K. </a:t>
            </a:r>
            <a:r>
              <a:rPr lang="fr-FR" dirty="0" err="1"/>
              <a:t>Macocco</a:t>
            </a:r>
            <a:r>
              <a:rPr lang="fr-FR" dirty="0"/>
              <a:t>)</a:t>
            </a:r>
            <a:endParaRPr lang="en-US" dirty="0"/>
          </a:p>
        </p:txBody>
      </p:sp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8470475"/>
              </p:ext>
            </p:extLst>
          </p:nvPr>
        </p:nvGraphicFramePr>
        <p:xfrm>
          <a:off x="0" y="6519863"/>
          <a:ext cx="1511300" cy="33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9" name="Acrobat Document" r:id="rId5" imgW="11031490" imgH="2467319" progId="AcroExch.Document.7">
                  <p:embed/>
                </p:oleObj>
              </mc:Choice>
              <mc:Fallback>
                <p:oleObj name="Acrobat Document" r:id="rId5" imgW="11031490" imgH="2467319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519863"/>
                        <a:ext cx="1511300" cy="33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152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4216" y="0"/>
            <a:ext cx="8229600" cy="766354"/>
          </a:xfrm>
        </p:spPr>
        <p:txBody>
          <a:bodyPr/>
          <a:lstStyle/>
          <a:p>
            <a:r>
              <a:rPr lang="fr-FR" dirty="0" err="1"/>
              <a:t>Adjustment</a:t>
            </a:r>
            <a:r>
              <a:rPr lang="fr-FR" dirty="0"/>
              <a:t> graph of the VGP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17" y="1187813"/>
            <a:ext cx="8726683" cy="4550856"/>
          </a:xfrm>
          <a:prstGeom prst="rect">
            <a:avLst/>
          </a:prstGeom>
        </p:spPr>
      </p:pic>
      <p:sp>
        <p:nvSpPr>
          <p:cNvPr id="8" name="Espace réservé du pied de page 4"/>
          <p:cNvSpPr>
            <a:spLocks noGrp="1"/>
          </p:cNvSpPr>
          <p:nvPr>
            <p:ph type="ftr" sz="quarter" idx="15"/>
          </p:nvPr>
        </p:nvSpPr>
        <p:spPr>
          <a:xfrm>
            <a:off x="2987824" y="6381328"/>
            <a:ext cx="3968080" cy="365125"/>
          </a:xfrm>
        </p:spPr>
        <p:txBody>
          <a:bodyPr/>
          <a:lstStyle/>
          <a:p>
            <a:r>
              <a:rPr lang="fr-FR" dirty="0" smtClean="0"/>
              <a:t>12/06/2015 </a:t>
            </a:r>
            <a:r>
              <a:rPr lang="fr-FR" dirty="0"/>
              <a:t>(F. Aguirre &amp; K. </a:t>
            </a:r>
            <a:r>
              <a:rPr lang="fr-FR" dirty="0" err="1"/>
              <a:t>Macocco</a:t>
            </a:r>
            <a:r>
              <a:rPr lang="fr-FR" dirty="0"/>
              <a:t>)</a:t>
            </a:r>
            <a:endParaRPr lang="en-US" dirty="0"/>
          </a:p>
        </p:txBody>
      </p:sp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9544537"/>
              </p:ext>
            </p:extLst>
          </p:nvPr>
        </p:nvGraphicFramePr>
        <p:xfrm>
          <a:off x="0" y="6519863"/>
          <a:ext cx="1511300" cy="33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3" name="Acrobat Document" r:id="rId5" imgW="11031490" imgH="2467319" progId="AcroExch.Document.7">
                  <p:embed/>
                </p:oleObj>
              </mc:Choice>
              <mc:Fallback>
                <p:oleObj name="Acrobat Document" r:id="rId5" imgW="11031490" imgH="2467319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519863"/>
                        <a:ext cx="1511300" cy="33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208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82624" y="0"/>
            <a:ext cx="8229600" cy="766354"/>
          </a:xfrm>
        </p:spPr>
        <p:txBody>
          <a:bodyPr/>
          <a:lstStyle/>
          <a:p>
            <a:r>
              <a:rPr lang="fr-FR" dirty="0"/>
              <a:t>Validation of the VGP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94" y="1124260"/>
            <a:ext cx="7952012" cy="4966832"/>
          </a:xfrm>
          <a:prstGeom prst="rect">
            <a:avLst/>
          </a:prstGeom>
        </p:spPr>
      </p:pic>
      <p:sp>
        <p:nvSpPr>
          <p:cNvPr id="8" name="Espace réservé du pied de page 4"/>
          <p:cNvSpPr>
            <a:spLocks noGrp="1"/>
          </p:cNvSpPr>
          <p:nvPr>
            <p:ph type="ftr" sz="quarter" idx="15"/>
          </p:nvPr>
        </p:nvSpPr>
        <p:spPr>
          <a:xfrm>
            <a:off x="2987824" y="6381328"/>
            <a:ext cx="3968080" cy="365125"/>
          </a:xfrm>
        </p:spPr>
        <p:txBody>
          <a:bodyPr/>
          <a:lstStyle/>
          <a:p>
            <a:r>
              <a:rPr lang="fr-FR" dirty="0" smtClean="0"/>
              <a:t>12/06/2015 </a:t>
            </a:r>
            <a:r>
              <a:rPr lang="fr-FR" dirty="0"/>
              <a:t>(F. Aguirre &amp; K. </a:t>
            </a:r>
            <a:r>
              <a:rPr lang="fr-FR" dirty="0" err="1"/>
              <a:t>Macocco</a:t>
            </a:r>
            <a:r>
              <a:rPr lang="fr-FR" dirty="0"/>
              <a:t>)</a:t>
            </a:r>
            <a:endParaRPr lang="en-US" dirty="0"/>
          </a:p>
        </p:txBody>
      </p:sp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1734080"/>
              </p:ext>
            </p:extLst>
          </p:nvPr>
        </p:nvGraphicFramePr>
        <p:xfrm>
          <a:off x="0" y="6519863"/>
          <a:ext cx="1511300" cy="33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" name="Acrobat Document" r:id="rId5" imgW="11031490" imgH="2467319" progId="AcroExch.Document.7">
                  <p:embed/>
                </p:oleObj>
              </mc:Choice>
              <mc:Fallback>
                <p:oleObj name="Acrobat Document" r:id="rId5" imgW="11031490" imgH="2467319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519863"/>
                        <a:ext cx="1511300" cy="33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533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63" y="945584"/>
            <a:ext cx="7786874" cy="4966832"/>
          </a:xfrm>
          <a:prstGeom prst="rect">
            <a:avLst/>
          </a:prstGeom>
        </p:spPr>
      </p:pic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250693" y="179230"/>
            <a:ext cx="8229600" cy="766354"/>
          </a:xfrm>
        </p:spPr>
        <p:txBody>
          <a:bodyPr/>
          <a:lstStyle/>
          <a:p>
            <a:r>
              <a:rPr lang="fr-FR" dirty="0" smtClean="0"/>
              <a:t>Validation of the VGP</a:t>
            </a:r>
            <a:endParaRPr lang="fr-FR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5"/>
          </p:nvPr>
        </p:nvSpPr>
        <p:spPr>
          <a:xfrm>
            <a:off x="2987824" y="6381328"/>
            <a:ext cx="3968080" cy="365125"/>
          </a:xfrm>
        </p:spPr>
        <p:txBody>
          <a:bodyPr/>
          <a:lstStyle/>
          <a:p>
            <a:r>
              <a:rPr lang="fr-FR" dirty="0" smtClean="0"/>
              <a:t>12/06/2015 </a:t>
            </a:r>
            <a:r>
              <a:rPr lang="fr-FR" dirty="0"/>
              <a:t>(F. Aguirre &amp; K. </a:t>
            </a:r>
            <a:r>
              <a:rPr lang="fr-FR" dirty="0" err="1"/>
              <a:t>Macocco</a:t>
            </a:r>
            <a:r>
              <a:rPr lang="fr-FR" dirty="0"/>
              <a:t>)</a:t>
            </a:r>
            <a:endParaRPr lang="en-US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4248827"/>
              </p:ext>
            </p:extLst>
          </p:nvPr>
        </p:nvGraphicFramePr>
        <p:xfrm>
          <a:off x="0" y="6519863"/>
          <a:ext cx="1511300" cy="33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1" name="Acrobat Document" r:id="rId5" imgW="11031490" imgH="2467319" progId="AcroExch.Document.7">
                  <p:embed/>
                </p:oleObj>
              </mc:Choice>
              <mc:Fallback>
                <p:oleObj name="Acrobat Document" r:id="rId5" imgW="11031490" imgH="2467319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519863"/>
                        <a:ext cx="1511300" cy="33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637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Perspectives</a:t>
            </a:r>
            <a:endParaRPr lang="fr-FR" dirty="0"/>
          </a:p>
        </p:txBody>
      </p:sp>
      <p:sp>
        <p:nvSpPr>
          <p:cNvPr id="16" name="Espace réservé du texte 2"/>
          <p:cNvSpPr>
            <a:spLocks noGrp="1"/>
          </p:cNvSpPr>
          <p:nvPr>
            <p:ph type="body" sz="quarter" idx="13"/>
          </p:nvPr>
        </p:nvSpPr>
        <p:spPr>
          <a:xfrm>
            <a:off x="957430" y="1027988"/>
            <a:ext cx="7767021" cy="429704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 err="1" smtClean="0"/>
              <a:t>Bayesien</a:t>
            </a:r>
            <a:r>
              <a:rPr lang="fr-FR" dirty="0" smtClean="0"/>
              <a:t> </a:t>
            </a:r>
          </a:p>
        </p:txBody>
      </p:sp>
      <p:sp>
        <p:nvSpPr>
          <p:cNvPr id="12" name="Espace réservé du pied de page 4"/>
          <p:cNvSpPr>
            <a:spLocks noGrp="1"/>
          </p:cNvSpPr>
          <p:nvPr>
            <p:ph type="ftr" sz="quarter" idx="15"/>
          </p:nvPr>
        </p:nvSpPr>
        <p:spPr>
          <a:xfrm>
            <a:off x="2987824" y="6381328"/>
            <a:ext cx="3968080" cy="365125"/>
          </a:xfrm>
        </p:spPr>
        <p:txBody>
          <a:bodyPr/>
          <a:lstStyle/>
          <a:p>
            <a:r>
              <a:rPr lang="fr-FR" dirty="0" smtClean="0"/>
              <a:t>12/06/2015 </a:t>
            </a:r>
            <a:r>
              <a:rPr lang="fr-FR" dirty="0"/>
              <a:t>(F. Aguirre &amp; K. </a:t>
            </a:r>
            <a:r>
              <a:rPr lang="fr-FR" dirty="0" err="1"/>
              <a:t>Macocco</a:t>
            </a:r>
            <a:r>
              <a:rPr lang="fr-FR" dirty="0"/>
              <a:t>)</a:t>
            </a:r>
            <a:endParaRPr lang="en-US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0" r="15859"/>
          <a:stretch/>
        </p:blipFill>
        <p:spPr>
          <a:xfrm>
            <a:off x="899592" y="1434912"/>
            <a:ext cx="3168352" cy="228212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5" r="11171"/>
          <a:stretch/>
        </p:blipFill>
        <p:spPr>
          <a:xfrm>
            <a:off x="4572000" y="1412776"/>
            <a:ext cx="2991731" cy="228212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2" r="14235"/>
          <a:stretch/>
        </p:blipFill>
        <p:spPr>
          <a:xfrm>
            <a:off x="899592" y="4005064"/>
            <a:ext cx="3168352" cy="2239618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3" r="14235"/>
          <a:stretch/>
        </p:blipFill>
        <p:spPr>
          <a:xfrm>
            <a:off x="4571999" y="4005064"/>
            <a:ext cx="2991731" cy="2239618"/>
          </a:xfrm>
          <a:prstGeom prst="rect">
            <a:avLst/>
          </a:prstGeom>
        </p:spPr>
      </p:pic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8479031"/>
              </p:ext>
            </p:extLst>
          </p:nvPr>
        </p:nvGraphicFramePr>
        <p:xfrm>
          <a:off x="0" y="6519863"/>
          <a:ext cx="1511300" cy="33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5" name="Acrobat Document" r:id="rId7" imgW="11031490" imgH="2467319" progId="AcroExch.Document.7">
                  <p:embed/>
                </p:oleObj>
              </mc:Choice>
              <mc:Fallback>
                <p:oleObj name="Acrobat Document" r:id="rId7" imgW="11031490" imgH="2467319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519863"/>
                        <a:ext cx="1511300" cy="33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106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85720" y="285728"/>
            <a:ext cx="7812118" cy="815975"/>
          </a:xfrm>
        </p:spPr>
        <p:txBody>
          <a:bodyPr/>
          <a:lstStyle/>
          <a:p>
            <a:pPr marL="457200" indent="-457200" algn="l" defTabSz="1038225">
              <a:defRPr/>
            </a:pPr>
            <a:r>
              <a:rPr lang="fr-FR" kern="1200" dirty="0" smtClean="0"/>
              <a:t>Objectives and labellisation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8625" y="1214438"/>
            <a:ext cx="8229600" cy="2571752"/>
          </a:xfrm>
        </p:spPr>
        <p:txBody>
          <a:bodyPr/>
          <a:lstStyle/>
          <a:p>
            <a:pPr eaLnBrk="1" hangingPunct="1"/>
            <a:r>
              <a:rPr lang="fr-FR" sz="2500" dirty="0" smtClean="0"/>
              <a:t>Objectives:</a:t>
            </a:r>
          </a:p>
          <a:p>
            <a:pPr lvl="1"/>
            <a:r>
              <a:rPr lang="en-US" dirty="0" smtClean="0"/>
              <a:t>Quantification and improvement of the credibility of numerical models in structural dynamics thanks numerical-experimental correlation and estimation of uncertainties: demonstration on an industrial structure in complex environment</a:t>
            </a:r>
            <a:endParaRPr lang="fr-FR" dirty="0" smtClean="0"/>
          </a:p>
          <a:p>
            <a:pPr lvl="1"/>
            <a:r>
              <a:rPr lang="fr-FR" dirty="0" smtClean="0"/>
              <a:t>Application </a:t>
            </a:r>
            <a:r>
              <a:rPr lang="fr-FR" dirty="0" err="1" smtClean="0"/>
              <a:t>fields</a:t>
            </a:r>
            <a:r>
              <a:rPr lang="fr-FR" dirty="0" smtClean="0"/>
              <a:t>: </a:t>
            </a:r>
            <a:r>
              <a:rPr lang="fr-FR" dirty="0" err="1" smtClean="0"/>
              <a:t>electricity</a:t>
            </a:r>
            <a:r>
              <a:rPr lang="fr-FR" dirty="0" smtClean="0"/>
              <a:t> production, </a:t>
            </a:r>
            <a:r>
              <a:rPr lang="fr-FR" dirty="0" err="1" smtClean="0"/>
              <a:t>petrol</a:t>
            </a:r>
            <a:r>
              <a:rPr lang="fr-FR" dirty="0" smtClean="0"/>
              <a:t> exploitation, transport and </a:t>
            </a:r>
            <a:r>
              <a:rPr lang="fr-FR" dirty="0" err="1" smtClean="0"/>
              <a:t>aeronautic</a:t>
            </a:r>
            <a:r>
              <a:rPr lang="fr-FR" dirty="0" smtClean="0"/>
              <a:t> industries</a:t>
            </a:r>
          </a:p>
          <a:p>
            <a:pPr lvl="1"/>
            <a:r>
              <a:rPr lang="fr-FR" dirty="0" err="1" smtClean="0"/>
              <a:t>Quantity</a:t>
            </a:r>
            <a:r>
              <a:rPr lang="fr-FR" dirty="0" smtClean="0"/>
              <a:t> of </a:t>
            </a:r>
            <a:r>
              <a:rPr lang="fr-FR" dirty="0" err="1" smtClean="0"/>
              <a:t>interest</a:t>
            </a:r>
            <a:r>
              <a:rPr lang="fr-FR" dirty="0" smtClean="0"/>
              <a:t> : modal </a:t>
            </a:r>
            <a:r>
              <a:rPr lang="fr-FR" dirty="0" err="1" smtClean="0"/>
              <a:t>characteristics</a:t>
            </a:r>
            <a:endParaRPr lang="fr-FR" dirty="0" smtClean="0"/>
          </a:p>
          <a:p>
            <a:pPr eaLnBrk="1" hangingPunct="1"/>
            <a:r>
              <a:rPr lang="fr-FR" sz="2500" dirty="0" err="1" smtClean="0"/>
              <a:t>Labelled</a:t>
            </a:r>
            <a:r>
              <a:rPr lang="fr-FR" sz="2500" dirty="0" smtClean="0"/>
              <a:t> by:</a:t>
            </a:r>
          </a:p>
          <a:p>
            <a:pPr lvl="1" eaLnBrk="1" hangingPunct="1"/>
            <a:r>
              <a:rPr lang="fr-FR" dirty="0" smtClean="0"/>
              <a:t>SYSTEMATIC</a:t>
            </a:r>
          </a:p>
          <a:p>
            <a:pPr lvl="1" eaLnBrk="1" hangingPunct="1"/>
            <a:r>
              <a:rPr lang="fr-FR" dirty="0" smtClean="0"/>
              <a:t>Pôle Nucléaire Bourgogne</a:t>
            </a:r>
          </a:p>
          <a:p>
            <a:pPr lvl="1" eaLnBrk="1" hangingPunct="1"/>
            <a:r>
              <a:rPr lang="fr-FR" dirty="0" smtClean="0"/>
              <a:t>Pôle des Microtechniques</a:t>
            </a:r>
          </a:p>
        </p:txBody>
      </p:sp>
      <p:graphicFrame>
        <p:nvGraphicFramePr>
          <p:cNvPr id="14338" name="Object 2"/>
          <p:cNvGraphicFramePr>
            <a:graphicFrameLocks noChangeAspect="1"/>
          </p:cNvGraphicFramePr>
          <p:nvPr/>
        </p:nvGraphicFramePr>
        <p:xfrm>
          <a:off x="6286512" y="357166"/>
          <a:ext cx="2214558" cy="4957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Acrobat Document" r:id="rId4" imgW="11031490" imgH="2467319" progId="AcroExch.Document.7">
                  <p:embed/>
                </p:oleObj>
              </mc:Choice>
              <mc:Fallback>
                <p:oleObj name="Acrobat Document" r:id="rId4" imgW="11031490" imgH="2467319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12" y="357166"/>
                        <a:ext cx="2214558" cy="4957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143900" y="6215082"/>
            <a:ext cx="8382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9224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fr-FR" dirty="0" smtClean="0"/>
              <a:t>The 13 </a:t>
            </a:r>
            <a:r>
              <a:rPr lang="fr-FR" dirty="0" err="1" smtClean="0"/>
              <a:t>partners</a:t>
            </a:r>
            <a:r>
              <a:rPr lang="fr-FR" dirty="0" smtClean="0"/>
              <a:t> </a:t>
            </a:r>
          </a:p>
        </p:txBody>
      </p:sp>
      <p:graphicFrame>
        <p:nvGraphicFramePr>
          <p:cNvPr id="118848" name="Group 64"/>
          <p:cNvGraphicFramePr>
            <a:graphicFrameLocks noGrp="1"/>
          </p:cNvGraphicFramePr>
          <p:nvPr>
            <p:ph type="tbl" idx="4294967295"/>
            <p:extLst>
              <p:ext uri="{D42A27DB-BD31-4B8C-83A1-F6EECF244321}">
                <p14:modId xmlns:p14="http://schemas.microsoft.com/office/powerpoint/2010/main" val="3347084965"/>
              </p:ext>
            </p:extLst>
          </p:nvPr>
        </p:nvGraphicFramePr>
        <p:xfrm>
          <a:off x="533400" y="838200"/>
          <a:ext cx="8077200" cy="5445825"/>
        </p:xfrm>
        <a:graphic>
          <a:graphicData uri="http://schemas.openxmlformats.org/drawingml/2006/table">
            <a:tbl>
              <a:tblPr/>
              <a:tblGrid>
                <a:gridCol w="1616075"/>
                <a:gridCol w="1614488"/>
                <a:gridCol w="1616075"/>
                <a:gridCol w="1797050"/>
                <a:gridCol w="1433512"/>
              </a:tblGrid>
              <a:tr h="11699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fr-F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Geneva" charset="0"/>
                        <a:cs typeface="Calibri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Geneva" charset="0"/>
                          <a:cs typeface="Calibri" pitchFamily="34" charset="0"/>
                        </a:rPr>
                        <a:t>Large </a:t>
                      </a:r>
                      <a:r>
                        <a:rPr kumimoji="0" lang="fr-FR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Geneva" charset="0"/>
                          <a:cs typeface="Calibri" pitchFamily="34" charset="0"/>
                        </a:rPr>
                        <a:t>companies</a:t>
                      </a:r>
                      <a:endParaRPr kumimoji="0" lang="fr-F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Geneva" charset="0"/>
                        <a:cs typeface="Calibri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Geneva" charset="0"/>
                          <a:cs typeface="Calibri" pitchFamily="34" charset="0"/>
                        </a:rPr>
                        <a:t>ASTRIUM EADS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Geneva" charset="0"/>
                          <a:cs typeface="Calibri" pitchFamily="34" charset="0"/>
                        </a:rPr>
                        <a:t>EDF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fr-F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Geneva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fr-F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Geneva" charset="0"/>
                          <a:cs typeface="Calibri" pitchFamily="34" charset="0"/>
                        </a:rPr>
                        <a:t>NECS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fr-F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Geneva" charset="0"/>
                        <a:cs typeface="Calibri" pitchFamily="34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fr-F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Geneva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fr-F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Geneva" charset="0"/>
                          <a:cs typeface="Calibri" pitchFamily="34" charset="0"/>
                        </a:rPr>
                        <a:t>SULZER </a:t>
                      </a:r>
                      <a:r>
                        <a:rPr kumimoji="0" lang="fr-FR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Geneva" charset="0"/>
                          <a:cs typeface="Calibri" pitchFamily="34" charset="0"/>
                        </a:rPr>
                        <a:t>Pumps</a:t>
                      </a:r>
                      <a:r>
                        <a:rPr kumimoji="0" lang="fr-F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Geneva" charset="0"/>
                          <a:cs typeface="Calibri" pitchFamily="34" charset="0"/>
                        </a:rPr>
                        <a:t> France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fr-F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Geneva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286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Geneva" charset="0"/>
                          <a:cs typeface="Calibri" pitchFamily="34" charset="0"/>
                        </a:rPr>
                        <a:t>Research</a:t>
                      </a:r>
                      <a:r>
                        <a:rPr kumimoji="0" lang="fr-F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Geneva" charset="0"/>
                          <a:cs typeface="Calibri" pitchFamily="34" charset="0"/>
                        </a:rPr>
                        <a:t> institutes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Geneva" charset="0"/>
                          <a:cs typeface="Calibri" pitchFamily="34" charset="0"/>
                        </a:rPr>
                        <a:t>CETIM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fr-FR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Geneva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fr-F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Geneva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fr-F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Geneva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fr-F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Geneva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302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Geneva" charset="0"/>
                          <a:cs typeface="Calibri" pitchFamily="34" charset="0"/>
                        </a:rPr>
                        <a:t>Intermediate</a:t>
                      </a:r>
                      <a:r>
                        <a:rPr kumimoji="0" lang="fr-F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Geneva" charset="0"/>
                          <a:cs typeface="Calibri" pitchFamily="34" charset="0"/>
                        </a:rPr>
                        <a:t> size </a:t>
                      </a:r>
                      <a:r>
                        <a:rPr kumimoji="0" lang="fr-FR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Geneva" charset="0"/>
                          <a:cs typeface="Calibri" pitchFamily="34" charset="0"/>
                        </a:rPr>
                        <a:t>enterprises</a:t>
                      </a:r>
                      <a:endParaRPr kumimoji="0" lang="fr-F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Geneva" charset="0"/>
                        <a:cs typeface="Calibri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Geneva" charset="0"/>
                          <a:cs typeface="Calibri" pitchFamily="34" charset="0"/>
                        </a:rPr>
                        <a:t>From</a:t>
                      </a:r>
                      <a:r>
                        <a:rPr kumimoji="0" lang="fr-F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Geneva" charset="0"/>
                          <a:cs typeface="Calibri" pitchFamily="34" charset="0"/>
                        </a:rPr>
                        <a:t>  250 to 2000 </a:t>
                      </a:r>
                      <a:r>
                        <a:rPr kumimoji="0" lang="fr-FR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Geneva" charset="0"/>
                          <a:cs typeface="Calibri" pitchFamily="34" charset="0"/>
                        </a:rPr>
                        <a:t>persons</a:t>
                      </a:r>
                      <a:endParaRPr kumimoji="0" lang="fr-F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Geneva" charset="0"/>
                        <a:cs typeface="Calibri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Geneva" charset="0"/>
                          <a:cs typeface="Calibri" pitchFamily="34" charset="0"/>
                        </a:rPr>
                        <a:t>LMS-SAMTECH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Geneva" charset="0"/>
                          <a:cs typeface="Calibri" pitchFamily="34" charset="0"/>
                        </a:rPr>
                        <a:t>SOPEMEA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fr-F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Geneva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fr-F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Geneva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52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Geneva" charset="0"/>
                          <a:cs typeface="Calibri" pitchFamily="34" charset="0"/>
                        </a:rPr>
                        <a:t>Small and medium size </a:t>
                      </a:r>
                      <a:r>
                        <a:rPr kumimoji="0" lang="fr-FR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Geneva" charset="0"/>
                          <a:cs typeface="Calibri" pitchFamily="34" charset="0"/>
                        </a:rPr>
                        <a:t>enterprises</a:t>
                      </a:r>
                      <a:endParaRPr kumimoji="0" lang="fr-F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Geneva" charset="0"/>
                        <a:cs typeface="Calibri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Geneva" charset="0"/>
                          <a:cs typeface="Calibri" pitchFamily="34" charset="0"/>
                        </a:rPr>
                        <a:t>&lt;250 </a:t>
                      </a:r>
                      <a:r>
                        <a:rPr kumimoji="0" lang="fr-FR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Geneva" charset="0"/>
                          <a:cs typeface="Calibri" pitchFamily="34" charset="0"/>
                        </a:rPr>
                        <a:t>persons</a:t>
                      </a:r>
                      <a:endParaRPr kumimoji="0" lang="fr-F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Geneva" charset="0"/>
                        <a:cs typeface="Calibri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Geneva" charset="0"/>
                          <a:cs typeface="Calibri" pitchFamily="34" charset="0"/>
                        </a:rPr>
                        <a:t>PHIMECA Engineering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Geneva" charset="0"/>
                          <a:cs typeface="Calibri" pitchFamily="34" charset="0"/>
                        </a:rPr>
                        <a:t>VIBRATEC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fr-F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Geneva" charset="0"/>
                        <a:cs typeface="Calibri" pitchFamily="34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fr-F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Geneva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fr-F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Geneva" charset="0"/>
                        <a:cs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302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Geneva" charset="0"/>
                          <a:cs typeface="Calibri" pitchFamily="34" charset="0"/>
                        </a:rPr>
                        <a:t>Universities</a:t>
                      </a:r>
                      <a:endParaRPr kumimoji="0" lang="fr-FR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Geneva" charset="0"/>
                        <a:cs typeface="Calibri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Geneva" charset="0"/>
                          <a:cs typeface="Calibri" pitchFamily="34" charset="0"/>
                        </a:rPr>
                        <a:t>ENS Cachan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Geneva" charset="0"/>
                          <a:cs typeface="Calibri" pitchFamily="34" charset="0"/>
                        </a:rPr>
                        <a:t>FEMTO-ST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Geneva" charset="0"/>
                          <a:cs typeface="Calibri" pitchFamily="34" charset="0"/>
                        </a:rPr>
                        <a:t>INSA Lyon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40000"/>
                        </a:spcAft>
                        <a:buClrTx/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fr-FR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Geneva" charset="0"/>
                          <a:cs typeface="Calibri" pitchFamily="34" charset="0"/>
                        </a:rPr>
                        <a:t>MSME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6185" name="Picture 5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1447800"/>
            <a:ext cx="14097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86" name="Picture 5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62400" y="1295400"/>
            <a:ext cx="1228725" cy="52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89" name="Picture 5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4600" y="2362200"/>
            <a:ext cx="842963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90" name="Picture 6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00364" y="3286124"/>
            <a:ext cx="666749" cy="617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91" name="Picture 6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86200" y="3246438"/>
            <a:ext cx="131445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92" name="Picture 6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643174" y="4643446"/>
            <a:ext cx="80962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93" name="Picture 6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500298" y="5715016"/>
            <a:ext cx="857250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94" name="Picture 6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214414" y="5643578"/>
            <a:ext cx="584200" cy="59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95" name="Picture 6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143372" y="5643578"/>
            <a:ext cx="1033463" cy="58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96" name="Picture 69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786446" y="5715016"/>
            <a:ext cx="976313" cy="52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97" name="Picture 70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239000" y="5638800"/>
            <a:ext cx="1238250" cy="4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98" name="Picture 6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786188" y="4500563"/>
            <a:ext cx="1535112" cy="61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214546" y="3500438"/>
            <a:ext cx="904873" cy="253364"/>
          </a:xfrm>
          <a:prstGeom prst="rect">
            <a:avLst/>
          </a:prstGeom>
          <a:noFill/>
        </p:spPr>
      </p:pic>
      <p:graphicFrame>
        <p:nvGraphicFramePr>
          <p:cNvPr id="13314" name="Object 2"/>
          <p:cNvGraphicFramePr>
            <a:graphicFrameLocks noChangeAspect="1"/>
          </p:cNvGraphicFramePr>
          <p:nvPr/>
        </p:nvGraphicFramePr>
        <p:xfrm>
          <a:off x="6072198" y="142852"/>
          <a:ext cx="1971619" cy="4413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Acrobat Document" r:id="rId16" imgW="11031490" imgH="2467319" progId="AcroExch.Document.7">
                  <p:embed/>
                </p:oleObj>
              </mc:Choice>
              <mc:Fallback>
                <p:oleObj name="Acrobat Document" r:id="rId16" imgW="11031490" imgH="2467319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2198" y="142852"/>
                        <a:ext cx="1971619" cy="44134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143900" y="6286520"/>
            <a:ext cx="8382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53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5642020" y="1280318"/>
            <a:ext cx="1295400" cy="61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54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7367587" y="1590865"/>
            <a:ext cx="981075" cy="379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60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800" dirty="0" smtClean="0"/>
              <a:t>Principal </a:t>
            </a:r>
            <a:r>
              <a:rPr lang="fr-FR" sz="2800" dirty="0" err="1" smtClean="0"/>
              <a:t>demonstrator</a:t>
            </a:r>
            <a:r>
              <a:rPr lang="fr-FR" sz="2800" dirty="0" smtClean="0"/>
              <a:t>: Booster </a:t>
            </a:r>
            <a:r>
              <a:rPr lang="fr-FR" sz="2800" dirty="0" err="1" smtClean="0"/>
              <a:t>pump</a:t>
            </a:r>
            <a:r>
              <a:rPr lang="fr-FR" sz="2800" dirty="0" smtClean="0"/>
              <a:t> in </a:t>
            </a:r>
            <a:r>
              <a:rPr lang="fr-FR" sz="2800" dirty="0" err="1" smtClean="0"/>
              <a:t>industrial</a:t>
            </a:r>
            <a:r>
              <a:rPr lang="fr-FR" sz="2800" dirty="0" smtClean="0"/>
              <a:t> </a:t>
            </a:r>
            <a:r>
              <a:rPr lang="fr-FR" sz="2800" dirty="0" err="1" smtClean="0"/>
              <a:t>environment</a:t>
            </a:r>
            <a:r>
              <a:rPr lang="fr-FR" sz="2800" dirty="0" smtClean="0"/>
              <a:t> in EDF </a:t>
            </a:r>
            <a:r>
              <a:rPr lang="fr-FR" sz="2800" dirty="0" err="1" smtClean="0"/>
              <a:t>thermical</a:t>
            </a:r>
            <a:r>
              <a:rPr lang="fr-FR" sz="2800" dirty="0" smtClean="0"/>
              <a:t> plant</a:t>
            </a:r>
            <a:endParaRPr lang="fr-FR" sz="2800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9058" y="1214422"/>
            <a:ext cx="2065658" cy="2528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\\Atlas.edf.fr\co\00ccr-retd-entites\ama.010\t61-partage.048\SICOMORE\Benchmark_SICODYN\Resultats experimentaux\AME Martigues\Photo\DSCF228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43702" y="1071546"/>
            <a:ext cx="2198473" cy="2928933"/>
          </a:xfrm>
          <a:prstGeom prst="rect">
            <a:avLst/>
          </a:prstGeom>
          <a:noFill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282" y="4500570"/>
            <a:ext cx="2637695" cy="185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57488" y="4572008"/>
            <a:ext cx="3680107" cy="1981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0" y="3429000"/>
            <a:ext cx="35718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1400" dirty="0" smtClean="0">
                <a:solidFill>
                  <a:srgbClr val="075C91"/>
                </a:solidFill>
                <a:latin typeface="Verdana" pitchFamily="34" charset="0"/>
              </a:rPr>
              <a:t>The </a:t>
            </a:r>
            <a:r>
              <a:rPr lang="fr-FR" sz="1400" dirty="0" smtClean="0">
                <a:solidFill>
                  <a:prstClr val="black"/>
                </a:solidFill>
                <a:latin typeface="Verdana" pitchFamily="34" charset="0"/>
              </a:rPr>
              <a:t>Booster </a:t>
            </a:r>
            <a:r>
              <a:rPr lang="fr-FR" sz="1400" dirty="0" err="1" smtClean="0">
                <a:solidFill>
                  <a:prstClr val="black"/>
                </a:solidFill>
                <a:latin typeface="Verdana" pitchFamily="34" charset="0"/>
              </a:rPr>
              <a:t>pump</a:t>
            </a:r>
            <a:r>
              <a:rPr lang="fr-FR" sz="1400" dirty="0" smtClean="0">
                <a:solidFill>
                  <a:prstClr val="black"/>
                </a:solidFill>
                <a:latin typeface="Verdana" pitchFamily="34" charset="0"/>
              </a:rPr>
              <a:t> in SULZER </a:t>
            </a:r>
            <a:r>
              <a:rPr lang="fr-FR" sz="1400" dirty="0" err="1" smtClean="0">
                <a:solidFill>
                  <a:prstClr val="black"/>
                </a:solidFill>
                <a:latin typeface="Verdana" pitchFamily="34" charset="0"/>
              </a:rPr>
              <a:t>Pumps</a:t>
            </a:r>
            <a:r>
              <a:rPr lang="fr-FR" sz="1400" dirty="0" smtClean="0">
                <a:solidFill>
                  <a:prstClr val="black"/>
                </a:solidFill>
                <a:latin typeface="Verdana" pitchFamily="34" charset="0"/>
              </a:rPr>
              <a:t> France </a:t>
            </a:r>
            <a:r>
              <a:rPr lang="fr-FR" sz="1400" dirty="0" err="1" smtClean="0">
                <a:solidFill>
                  <a:prstClr val="black"/>
                </a:solidFill>
                <a:latin typeface="Verdana" pitchFamily="34" charset="0"/>
              </a:rPr>
              <a:t>factory</a:t>
            </a:r>
            <a:endParaRPr lang="fr-FR" sz="1400" dirty="0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43306" y="3786190"/>
            <a:ext cx="2857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1400" dirty="0" smtClean="0">
                <a:solidFill>
                  <a:srgbClr val="075C91"/>
                </a:solidFill>
                <a:latin typeface="Verdana" pitchFamily="34" charset="0"/>
              </a:rPr>
              <a:t>The</a:t>
            </a:r>
            <a:r>
              <a:rPr lang="fr-FR" sz="1400" dirty="0" smtClean="0">
                <a:solidFill>
                  <a:prstClr val="black"/>
                </a:solidFill>
                <a:latin typeface="Verdana" pitchFamily="34" charset="0"/>
              </a:rPr>
              <a:t> in situ non </a:t>
            </a:r>
            <a:r>
              <a:rPr lang="fr-FR" sz="1400" dirty="0" err="1" smtClean="0">
                <a:solidFill>
                  <a:prstClr val="black"/>
                </a:solidFill>
                <a:latin typeface="Verdana" pitchFamily="34" charset="0"/>
              </a:rPr>
              <a:t>connected</a:t>
            </a:r>
            <a:r>
              <a:rPr lang="fr-FR" sz="1400" dirty="0" smtClean="0">
                <a:solidFill>
                  <a:prstClr val="black"/>
                </a:solidFill>
                <a:latin typeface="Verdana" pitchFamily="34" charset="0"/>
              </a:rPr>
              <a:t> </a:t>
            </a:r>
            <a:r>
              <a:rPr lang="fr-FR" sz="1400" dirty="0" err="1" smtClean="0">
                <a:solidFill>
                  <a:prstClr val="black"/>
                </a:solidFill>
                <a:latin typeface="Verdana" pitchFamily="34" charset="0"/>
              </a:rPr>
              <a:t>pump</a:t>
            </a:r>
            <a:endParaRPr lang="fr-FR" sz="1400" dirty="0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570860" y="4857760"/>
            <a:ext cx="2316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1400" dirty="0" smtClean="0">
                <a:solidFill>
                  <a:srgbClr val="075C91"/>
                </a:solidFill>
                <a:latin typeface="Verdana" pitchFamily="34" charset="0"/>
              </a:rPr>
              <a:t>The</a:t>
            </a:r>
            <a:r>
              <a:rPr lang="fr-FR" sz="1400" dirty="0" smtClean="0">
                <a:solidFill>
                  <a:prstClr val="black"/>
                </a:solidFill>
                <a:latin typeface="Verdana" pitchFamily="34" charset="0"/>
              </a:rPr>
              <a:t> </a:t>
            </a:r>
            <a:r>
              <a:rPr lang="fr-FR" sz="1400" dirty="0" err="1" smtClean="0">
                <a:solidFill>
                  <a:prstClr val="black"/>
                </a:solidFill>
                <a:latin typeface="Verdana" pitchFamily="34" charset="0"/>
              </a:rPr>
              <a:t>pump</a:t>
            </a:r>
            <a:r>
              <a:rPr lang="fr-FR" sz="1400" dirty="0" smtClean="0">
                <a:solidFill>
                  <a:prstClr val="black"/>
                </a:solidFill>
                <a:latin typeface="Verdana" pitchFamily="34" charset="0"/>
              </a:rPr>
              <a:t> </a:t>
            </a:r>
            <a:r>
              <a:rPr lang="fr-FR" sz="1400" dirty="0" err="1" smtClean="0">
                <a:solidFill>
                  <a:prstClr val="black"/>
                </a:solidFill>
                <a:latin typeface="Verdana" pitchFamily="34" charset="0"/>
              </a:rPr>
              <a:t>connected</a:t>
            </a:r>
            <a:r>
              <a:rPr lang="fr-FR" sz="1400" dirty="0" smtClean="0">
                <a:solidFill>
                  <a:prstClr val="black"/>
                </a:solidFill>
                <a:latin typeface="Verdana" pitchFamily="34" charset="0"/>
              </a:rPr>
              <a:t> to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1400" dirty="0" err="1" smtClean="0">
                <a:solidFill>
                  <a:prstClr val="black"/>
                </a:solidFill>
                <a:latin typeface="Verdana" pitchFamily="34" charset="0"/>
              </a:rPr>
              <a:t>delivery</a:t>
            </a:r>
            <a:r>
              <a:rPr lang="fr-FR" sz="1400" dirty="0" smtClean="0">
                <a:solidFill>
                  <a:prstClr val="black"/>
                </a:solidFill>
                <a:latin typeface="Verdana" pitchFamily="34" charset="0"/>
              </a:rPr>
              <a:t> and pipes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429520" y="4071942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1400" dirty="0" smtClean="0">
                <a:solidFill>
                  <a:srgbClr val="075C91"/>
                </a:solidFill>
                <a:latin typeface="Verdana" pitchFamily="34" charset="0"/>
              </a:rPr>
              <a:t>In situ</a:t>
            </a:r>
            <a:r>
              <a:rPr lang="fr-FR" sz="1400" dirty="0" smtClean="0">
                <a:solidFill>
                  <a:prstClr val="black"/>
                </a:solidFill>
                <a:latin typeface="Verdana" pitchFamily="34" charset="0"/>
              </a:rPr>
              <a:t> </a:t>
            </a:r>
            <a:endParaRPr lang="fr-FR" sz="1400" dirty="0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00298" y="6286520"/>
            <a:ext cx="29434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1400" dirty="0" err="1" smtClean="0">
                <a:solidFill>
                  <a:srgbClr val="075C91"/>
                </a:solidFill>
                <a:latin typeface="Verdana" pitchFamily="34" charset="0"/>
              </a:rPr>
              <a:t>Modeled</a:t>
            </a:r>
            <a:r>
              <a:rPr lang="fr-FR" sz="1400" dirty="0" smtClean="0">
                <a:solidFill>
                  <a:srgbClr val="075C91"/>
                </a:solidFill>
                <a:latin typeface="Verdana" pitchFamily="34" charset="0"/>
              </a:rPr>
              <a:t> </a:t>
            </a:r>
            <a:r>
              <a:rPr lang="fr-FR" sz="1400" dirty="0" err="1" smtClean="0">
                <a:solidFill>
                  <a:srgbClr val="075C91"/>
                </a:solidFill>
                <a:latin typeface="Verdana" pitchFamily="34" charset="0"/>
              </a:rPr>
              <a:t>using</a:t>
            </a:r>
            <a:r>
              <a:rPr lang="fr-FR" sz="1400" dirty="0" smtClean="0">
                <a:solidFill>
                  <a:srgbClr val="075C91"/>
                </a:solidFill>
                <a:latin typeface="Verdana" pitchFamily="34" charset="0"/>
              </a:rPr>
              <a:t> </a:t>
            </a:r>
            <a:r>
              <a:rPr lang="fr-FR" sz="1400" dirty="0" err="1" smtClean="0">
                <a:solidFill>
                  <a:srgbClr val="075C91"/>
                </a:solidFill>
                <a:latin typeface="Verdana" pitchFamily="34" charset="0"/>
              </a:rPr>
              <a:t>finite</a:t>
            </a:r>
            <a:r>
              <a:rPr lang="fr-FR" sz="1400" dirty="0" smtClean="0">
                <a:solidFill>
                  <a:srgbClr val="075C91"/>
                </a:solidFill>
                <a:latin typeface="Verdana" pitchFamily="34" charset="0"/>
              </a:rPr>
              <a:t> </a:t>
            </a:r>
            <a:r>
              <a:rPr lang="fr-FR" sz="1400" dirty="0" err="1" smtClean="0">
                <a:solidFill>
                  <a:srgbClr val="075C91"/>
                </a:solidFill>
                <a:latin typeface="Verdana" pitchFamily="34" charset="0"/>
              </a:rPr>
              <a:t>elements</a:t>
            </a:r>
            <a:r>
              <a:rPr lang="fr-FR" sz="1400" dirty="0" smtClean="0">
                <a:solidFill>
                  <a:prstClr val="black"/>
                </a:solidFill>
                <a:latin typeface="Verdana" pitchFamily="34" charset="0"/>
              </a:rPr>
              <a:t> </a:t>
            </a:r>
            <a:endParaRPr lang="fr-FR" sz="1400" dirty="0">
              <a:solidFill>
                <a:prstClr val="black"/>
              </a:solidFill>
              <a:latin typeface="Verdana" pitchFamily="34" charset="0"/>
            </a:endParaRPr>
          </a:p>
        </p:txBody>
      </p:sp>
      <p:cxnSp>
        <p:nvCxnSpPr>
          <p:cNvPr id="15" name="Connecteur droit avec flèche 14"/>
          <p:cNvCxnSpPr>
            <a:stCxn id="12" idx="0"/>
          </p:cNvCxnSpPr>
          <p:nvPr/>
        </p:nvCxnSpPr>
        <p:spPr bwMode="auto">
          <a:xfrm rot="5400000" flipH="1" flipV="1">
            <a:off x="7635987" y="3849781"/>
            <a:ext cx="428628" cy="15694"/>
          </a:xfrm>
          <a:prstGeom prst="straightConnector1">
            <a:avLst/>
          </a:prstGeom>
          <a:solidFill>
            <a:schemeClr val="hlink"/>
          </a:solidFill>
          <a:ln w="9525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Connecteur droit avec flèche 16"/>
          <p:cNvCxnSpPr>
            <a:stCxn id="12" idx="0"/>
          </p:cNvCxnSpPr>
          <p:nvPr/>
        </p:nvCxnSpPr>
        <p:spPr bwMode="auto">
          <a:xfrm rot="5400000" flipH="1" flipV="1">
            <a:off x="7635987" y="3849781"/>
            <a:ext cx="428628" cy="15694"/>
          </a:xfrm>
          <a:prstGeom prst="straightConnector1">
            <a:avLst/>
          </a:prstGeom>
          <a:solidFill>
            <a:schemeClr val="hlink"/>
          </a:solidFill>
          <a:ln w="9525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Connecteur droit avec flèche 18"/>
          <p:cNvCxnSpPr>
            <a:stCxn id="12" idx="0"/>
          </p:cNvCxnSpPr>
          <p:nvPr/>
        </p:nvCxnSpPr>
        <p:spPr bwMode="auto">
          <a:xfrm rot="16200000" flipV="1">
            <a:off x="7600268" y="3829756"/>
            <a:ext cx="428628" cy="55744"/>
          </a:xfrm>
          <a:prstGeom prst="straightConnector1">
            <a:avLst/>
          </a:prstGeom>
          <a:solidFill>
            <a:schemeClr val="hlink"/>
          </a:solidFill>
          <a:ln w="9525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Forme 20"/>
          <p:cNvCxnSpPr>
            <a:stCxn id="13" idx="1"/>
            <a:endCxn id="18436" idx="2"/>
          </p:cNvCxnSpPr>
          <p:nvPr/>
        </p:nvCxnSpPr>
        <p:spPr bwMode="auto">
          <a:xfrm rot="10800000" flipH="1" flipV="1">
            <a:off x="2500298" y="6440409"/>
            <a:ext cx="2197244" cy="112800"/>
          </a:xfrm>
          <a:prstGeom prst="bentConnector4">
            <a:avLst>
              <a:gd name="adj1" fmla="val -10404"/>
              <a:gd name="adj2" fmla="val 339085"/>
            </a:avLst>
          </a:prstGeom>
          <a:solidFill>
            <a:schemeClr val="hlink"/>
          </a:solidFill>
          <a:ln w="9525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Flèche vers le haut 17"/>
          <p:cNvSpPr/>
          <p:nvPr/>
        </p:nvSpPr>
        <p:spPr bwMode="auto">
          <a:xfrm>
            <a:off x="7715272" y="4429132"/>
            <a:ext cx="71438" cy="428628"/>
          </a:xfrm>
          <a:prstGeom prst="upArrow">
            <a:avLst/>
          </a:prstGeom>
          <a:solidFill>
            <a:schemeClr val="hlink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fr-FR" sz="1400" smtClean="0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25" name="Flèche gauche 24"/>
          <p:cNvSpPr/>
          <p:nvPr/>
        </p:nvSpPr>
        <p:spPr bwMode="auto">
          <a:xfrm>
            <a:off x="6143636" y="5286388"/>
            <a:ext cx="428628" cy="45719"/>
          </a:xfrm>
          <a:prstGeom prst="leftArrow">
            <a:avLst/>
          </a:prstGeom>
          <a:solidFill>
            <a:schemeClr val="hlink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fr-FR" sz="1400" smtClean="0">
              <a:solidFill>
                <a:prstClr val="black"/>
              </a:solidFill>
              <a:latin typeface="Verdana" pitchFamily="34" charset="0"/>
            </a:endParaRPr>
          </a:p>
        </p:txBody>
      </p:sp>
      <p:pic>
        <p:nvPicPr>
          <p:cNvPr id="20" name="Image 19" descr="photo2_retouch1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4348" y="1285860"/>
            <a:ext cx="2643206" cy="1995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1" name="Picture 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143900" y="6286520"/>
            <a:ext cx="8382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72831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2844" y="214290"/>
            <a:ext cx="8467756" cy="785794"/>
          </a:xfrm>
        </p:spPr>
        <p:txBody>
          <a:bodyPr/>
          <a:lstStyle/>
          <a:p>
            <a:pPr algn="l"/>
            <a:r>
              <a:rPr lang="fr-FR" dirty="0" err="1" smtClean="0"/>
              <a:t>Scientifical</a:t>
            </a:r>
            <a:r>
              <a:rPr lang="fr-FR" dirty="0" smtClean="0"/>
              <a:t> structuration </a:t>
            </a:r>
          </a:p>
        </p:txBody>
      </p:sp>
      <p:sp>
        <p:nvSpPr>
          <p:cNvPr id="8207" name="Rectangle 22"/>
          <p:cNvSpPr>
            <a:spLocks noChangeArrowheads="1"/>
          </p:cNvSpPr>
          <p:nvPr/>
        </p:nvSpPr>
        <p:spPr bwMode="auto">
          <a:xfrm>
            <a:off x="0" y="1293813"/>
            <a:ext cx="914400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200">
                <a:solidFill>
                  <a:prstClr val="black"/>
                </a:solidFill>
                <a:latin typeface="Verdana" pitchFamily="34" charset="0"/>
                <a:cs typeface="Arial" pitchFamily="34" charset="0"/>
              </a:rPr>
              <a:t> </a:t>
            </a:r>
            <a:endParaRPr lang="en-GB" sz="1200">
              <a:solidFill>
                <a:prstClr val="black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400">
              <a:solidFill>
                <a:prstClr val="black"/>
              </a:solidFill>
              <a:latin typeface="Verdana" pitchFamily="34" charset="0"/>
            </a:endParaRPr>
          </a:p>
        </p:txBody>
      </p:sp>
      <p:graphicFrame>
        <p:nvGraphicFramePr>
          <p:cNvPr id="15362" name="Object 2"/>
          <p:cNvGraphicFramePr>
            <a:graphicFrameLocks noChangeAspect="1"/>
          </p:cNvGraphicFramePr>
          <p:nvPr/>
        </p:nvGraphicFramePr>
        <p:xfrm>
          <a:off x="7000892" y="285728"/>
          <a:ext cx="1928806" cy="431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Acrobat Document" r:id="rId3" imgW="11031490" imgH="2467319" progId="AcroExch.Document.7">
                  <p:embed/>
                </p:oleObj>
              </mc:Choice>
              <mc:Fallback>
                <p:oleObj name="Acrobat Document" r:id="rId3" imgW="11031490" imgH="2467319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0892" y="285728"/>
                        <a:ext cx="1928806" cy="43175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43900" y="6286520"/>
            <a:ext cx="8382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4348" y="1142984"/>
            <a:ext cx="7530121" cy="5227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5277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258888" y="53975"/>
            <a:ext cx="6821487" cy="874713"/>
          </a:xfrm>
        </p:spPr>
        <p:txBody>
          <a:bodyPr/>
          <a:lstStyle/>
          <a:p>
            <a:pPr marL="457200" indent="-457200" defTabSz="1038225">
              <a:defRPr/>
            </a:pPr>
            <a:r>
              <a:rPr lang="fr-FR" kern="1200" dirty="0" err="1" smtClean="0"/>
              <a:t>Technological</a:t>
            </a:r>
            <a:r>
              <a:rPr lang="fr-FR" kern="1200" dirty="0" smtClean="0"/>
              <a:t> issues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034" y="928670"/>
            <a:ext cx="8229600" cy="5429288"/>
          </a:xfrm>
        </p:spPr>
        <p:txBody>
          <a:bodyPr/>
          <a:lstStyle/>
          <a:p>
            <a:pPr marL="742950" lvl="1" indent="-285750">
              <a:lnSpc>
                <a:spcPct val="90000"/>
              </a:lnSpc>
            </a:pPr>
            <a:endParaRPr lang="fr-FR" sz="1800" dirty="0" smtClean="0"/>
          </a:p>
          <a:p>
            <a:pPr marL="742950" lvl="1" indent="-285750">
              <a:lnSpc>
                <a:spcPct val="90000"/>
              </a:lnSpc>
            </a:pPr>
            <a:r>
              <a:rPr lang="fr-FR" sz="1800" dirty="0" err="1" smtClean="0"/>
              <a:t>Apply</a:t>
            </a:r>
            <a:r>
              <a:rPr lang="fr-FR" sz="1800" dirty="0" smtClean="0"/>
              <a:t> </a:t>
            </a:r>
            <a:r>
              <a:rPr lang="fr-FR" sz="1800" dirty="0" err="1" smtClean="0"/>
              <a:t>current</a:t>
            </a:r>
            <a:r>
              <a:rPr lang="fr-FR" sz="1800" dirty="0" smtClean="0"/>
              <a:t> </a:t>
            </a:r>
            <a:r>
              <a:rPr lang="fr-FR" sz="1800" dirty="0" err="1" smtClean="0"/>
              <a:t>methods</a:t>
            </a:r>
            <a:r>
              <a:rPr lang="fr-FR" sz="1800" dirty="0" smtClean="0">
                <a:solidFill>
                  <a:srgbClr val="DB1124"/>
                </a:solidFill>
              </a:rPr>
              <a:t> </a:t>
            </a:r>
            <a:r>
              <a:rPr lang="fr-FR" sz="1800" dirty="0" smtClean="0"/>
              <a:t>to </a:t>
            </a:r>
            <a:r>
              <a:rPr lang="fr-FR" sz="1800" dirty="0" err="1" smtClean="0"/>
              <a:t>complex</a:t>
            </a:r>
            <a:r>
              <a:rPr lang="fr-FR" sz="1800" dirty="0" smtClean="0"/>
              <a:t> and </a:t>
            </a:r>
            <a:r>
              <a:rPr lang="fr-FR" sz="1800" dirty="0" err="1" smtClean="0"/>
              <a:t>industrial</a:t>
            </a:r>
            <a:r>
              <a:rPr lang="fr-FR" sz="1800" dirty="0" smtClean="0"/>
              <a:t> large size structures</a:t>
            </a:r>
          </a:p>
          <a:p>
            <a:pPr marL="742950" lvl="1" indent="-285750">
              <a:lnSpc>
                <a:spcPct val="90000"/>
              </a:lnSpc>
            </a:pPr>
            <a:r>
              <a:rPr lang="fr-FR" sz="1800" dirty="0" err="1" smtClean="0">
                <a:solidFill>
                  <a:schemeClr val="tx2"/>
                </a:solidFill>
              </a:rPr>
              <a:t>Elaborate</a:t>
            </a:r>
            <a:r>
              <a:rPr lang="fr-FR" sz="1800" dirty="0" smtClean="0">
                <a:solidFill>
                  <a:schemeClr val="tx2"/>
                </a:solidFill>
              </a:rPr>
              <a:t> </a:t>
            </a:r>
            <a:r>
              <a:rPr lang="fr-FR" sz="1800" dirty="0" err="1" smtClean="0">
                <a:solidFill>
                  <a:schemeClr val="tx2"/>
                </a:solidFill>
              </a:rPr>
              <a:t>bolted</a:t>
            </a:r>
            <a:r>
              <a:rPr lang="fr-FR" sz="1800" dirty="0" smtClean="0">
                <a:solidFill>
                  <a:schemeClr val="tx2"/>
                </a:solidFill>
              </a:rPr>
              <a:t> </a:t>
            </a:r>
            <a:r>
              <a:rPr lang="fr-FR" sz="1800" dirty="0" err="1" smtClean="0">
                <a:solidFill>
                  <a:schemeClr val="tx2"/>
                </a:solidFill>
              </a:rPr>
              <a:t>built</a:t>
            </a:r>
            <a:r>
              <a:rPr lang="fr-FR" sz="1800" dirty="0" smtClean="0">
                <a:solidFill>
                  <a:schemeClr val="tx2"/>
                </a:solidFill>
              </a:rPr>
              <a:t>-up system </a:t>
            </a:r>
            <a:r>
              <a:rPr lang="fr-FR" sz="1800" dirty="0" err="1" smtClean="0">
                <a:solidFill>
                  <a:schemeClr val="tx2"/>
                </a:solidFill>
              </a:rPr>
              <a:t>models</a:t>
            </a:r>
            <a:r>
              <a:rPr lang="fr-FR" sz="1800" dirty="0" smtClean="0">
                <a:solidFill>
                  <a:schemeClr val="tx2"/>
                </a:solidFill>
              </a:rPr>
              <a:t> </a:t>
            </a:r>
            <a:r>
              <a:rPr lang="fr-FR" sz="1800" dirty="0" err="1" smtClean="0">
                <a:solidFill>
                  <a:schemeClr val="tx2"/>
                </a:solidFill>
              </a:rPr>
              <a:t>at</a:t>
            </a:r>
            <a:r>
              <a:rPr lang="fr-FR" sz="1800" dirty="0" smtClean="0">
                <a:solidFill>
                  <a:schemeClr val="tx2"/>
                </a:solidFill>
              </a:rPr>
              <a:t> macro-</a:t>
            </a:r>
            <a:r>
              <a:rPr lang="fr-FR" sz="1800" dirty="0" err="1" smtClean="0">
                <a:solidFill>
                  <a:schemeClr val="tx2"/>
                </a:solidFill>
              </a:rPr>
              <a:t>level</a:t>
            </a:r>
            <a:endParaRPr lang="fr-FR" sz="1800" dirty="0" smtClean="0">
              <a:solidFill>
                <a:schemeClr val="tx2"/>
              </a:solidFill>
            </a:endParaRPr>
          </a:p>
          <a:p>
            <a:pPr marL="742950" lvl="1" indent="-285750">
              <a:lnSpc>
                <a:spcPct val="90000"/>
              </a:lnSpc>
            </a:pPr>
            <a:endParaRPr lang="fr-FR" sz="1800" dirty="0" smtClean="0"/>
          </a:p>
          <a:p>
            <a:pPr marL="742950" lvl="1" indent="-285750">
              <a:lnSpc>
                <a:spcPct val="90000"/>
              </a:lnSpc>
            </a:pPr>
            <a:r>
              <a:rPr lang="fr-FR" sz="1800" dirty="0" err="1" smtClean="0"/>
              <a:t>Take</a:t>
            </a:r>
            <a:r>
              <a:rPr lang="fr-FR" sz="1800" dirty="0" smtClean="0"/>
              <a:t> </a:t>
            </a:r>
            <a:r>
              <a:rPr lang="fr-FR" sz="1800" dirty="0" err="1" smtClean="0"/>
              <a:t>into</a:t>
            </a:r>
            <a:r>
              <a:rPr lang="fr-FR" sz="1800" dirty="0" smtClean="0"/>
              <a:t> </a:t>
            </a:r>
            <a:r>
              <a:rPr lang="fr-FR" sz="1800" dirty="0" err="1" smtClean="0"/>
              <a:t>account</a:t>
            </a:r>
            <a:r>
              <a:rPr lang="fr-FR" sz="1800" dirty="0" smtClean="0"/>
              <a:t> the </a:t>
            </a:r>
            <a:r>
              <a:rPr lang="fr-FR" sz="1800" dirty="0" err="1" smtClean="0"/>
              <a:t>environment</a:t>
            </a:r>
            <a:r>
              <a:rPr lang="fr-FR" sz="1800" dirty="0" smtClean="0"/>
              <a:t>     </a:t>
            </a:r>
          </a:p>
          <a:p>
            <a:pPr marL="742950" lvl="1" indent="-285750">
              <a:lnSpc>
                <a:spcPct val="90000"/>
              </a:lnSpc>
            </a:pPr>
            <a:endParaRPr lang="fr-FR" sz="1800" dirty="0" smtClean="0">
              <a:solidFill>
                <a:schemeClr val="tx2"/>
              </a:solidFill>
            </a:endParaRPr>
          </a:p>
          <a:p>
            <a:pPr marL="742950" lvl="1" indent="-285750">
              <a:lnSpc>
                <a:spcPct val="90000"/>
              </a:lnSpc>
            </a:pPr>
            <a:endParaRPr lang="fr-FR" sz="1800" dirty="0" smtClean="0">
              <a:solidFill>
                <a:schemeClr val="tx2"/>
              </a:solidFill>
            </a:endParaRPr>
          </a:p>
          <a:p>
            <a:pPr marL="742950" lvl="1" indent="-285750">
              <a:lnSpc>
                <a:spcPct val="90000"/>
              </a:lnSpc>
            </a:pPr>
            <a:endParaRPr lang="fr-FR" sz="1800" dirty="0" smtClean="0">
              <a:solidFill>
                <a:schemeClr val="tx2"/>
              </a:solidFill>
            </a:endParaRPr>
          </a:p>
          <a:p>
            <a:pPr marL="742950" lvl="1" indent="-285750">
              <a:lnSpc>
                <a:spcPct val="90000"/>
              </a:lnSpc>
              <a:buNone/>
            </a:pPr>
            <a:endParaRPr lang="fr-FR" sz="1400" dirty="0" smtClean="0">
              <a:solidFill>
                <a:schemeClr val="tx2"/>
              </a:solidFill>
            </a:endParaRPr>
          </a:p>
          <a:p>
            <a:pPr marL="742950" lvl="1" indent="-285750">
              <a:lnSpc>
                <a:spcPct val="90000"/>
              </a:lnSpc>
              <a:buNone/>
            </a:pPr>
            <a:endParaRPr lang="fr-FR" sz="1400" dirty="0" smtClean="0">
              <a:solidFill>
                <a:schemeClr val="tx2"/>
              </a:solidFill>
            </a:endParaRPr>
          </a:p>
          <a:p>
            <a:pPr marL="742950" lvl="1" indent="-285750">
              <a:lnSpc>
                <a:spcPct val="90000"/>
              </a:lnSpc>
              <a:buNone/>
            </a:pPr>
            <a:endParaRPr lang="fr-FR" sz="1400" dirty="0" smtClean="0">
              <a:solidFill>
                <a:schemeClr val="tx2"/>
              </a:solidFill>
            </a:endParaRPr>
          </a:p>
          <a:p>
            <a:pPr marL="742950" lvl="1" indent="-285750">
              <a:lnSpc>
                <a:spcPct val="90000"/>
              </a:lnSpc>
              <a:buNone/>
            </a:pPr>
            <a:endParaRPr lang="fr-FR" sz="1400" dirty="0" smtClean="0">
              <a:solidFill>
                <a:schemeClr val="tx2"/>
              </a:solidFill>
            </a:endParaRPr>
          </a:p>
          <a:p>
            <a:pPr marL="742950" lvl="1" indent="-285750">
              <a:lnSpc>
                <a:spcPct val="90000"/>
              </a:lnSpc>
              <a:buNone/>
            </a:pPr>
            <a:r>
              <a:rPr lang="fr-FR" sz="1400" dirty="0" smtClean="0">
                <a:solidFill>
                  <a:schemeClr val="tx2"/>
                </a:solidFill>
              </a:rPr>
              <a:t>Influence of </a:t>
            </a:r>
            <a:r>
              <a:rPr lang="fr-FR" sz="1400" dirty="0" err="1" smtClean="0">
                <a:solidFill>
                  <a:schemeClr val="tx2"/>
                </a:solidFill>
              </a:rPr>
              <a:t>boundary</a:t>
            </a:r>
            <a:r>
              <a:rPr lang="fr-FR" sz="1400" dirty="0" smtClean="0">
                <a:solidFill>
                  <a:schemeClr val="tx2"/>
                </a:solidFill>
              </a:rPr>
              <a:t> conditions on the </a:t>
            </a:r>
            <a:r>
              <a:rPr lang="fr-FR" sz="1400" dirty="0" err="1" smtClean="0">
                <a:solidFill>
                  <a:schemeClr val="tx2"/>
                </a:solidFill>
              </a:rPr>
              <a:t>frequency</a:t>
            </a:r>
            <a:r>
              <a:rPr lang="fr-FR" sz="1400" dirty="0" smtClean="0">
                <a:solidFill>
                  <a:schemeClr val="tx2"/>
                </a:solidFill>
              </a:rPr>
              <a:t> </a:t>
            </a:r>
            <a:r>
              <a:rPr lang="fr-FR" sz="1400" dirty="0" err="1" smtClean="0">
                <a:solidFill>
                  <a:schemeClr val="tx2"/>
                </a:solidFill>
              </a:rPr>
              <a:t>response</a:t>
            </a:r>
            <a:endParaRPr lang="fr-FR" sz="1800" dirty="0" smtClean="0"/>
          </a:p>
          <a:p>
            <a:pPr marL="742950" lvl="1" indent="-285750">
              <a:lnSpc>
                <a:spcPct val="90000"/>
              </a:lnSpc>
            </a:pPr>
            <a:endParaRPr lang="fr-FR" sz="1800" dirty="0" smtClean="0"/>
          </a:p>
          <a:p>
            <a:pPr marL="742950" lvl="1" indent="-285750">
              <a:lnSpc>
                <a:spcPct val="90000"/>
              </a:lnSpc>
            </a:pPr>
            <a:r>
              <a:rPr lang="fr-FR" sz="1800" dirty="0" err="1" smtClean="0"/>
              <a:t>Perform</a:t>
            </a:r>
            <a:r>
              <a:rPr lang="fr-FR" sz="1800" dirty="0" smtClean="0"/>
              <a:t> the best compromise </a:t>
            </a:r>
            <a:r>
              <a:rPr lang="fr-FR" sz="1800" dirty="0" err="1" smtClean="0"/>
              <a:t>between</a:t>
            </a:r>
            <a:r>
              <a:rPr lang="fr-FR" sz="1800" dirty="0" smtClean="0"/>
              <a:t> </a:t>
            </a:r>
            <a:r>
              <a:rPr lang="fr-FR" sz="1800" dirty="0" err="1" smtClean="0"/>
              <a:t>fidelity</a:t>
            </a:r>
            <a:r>
              <a:rPr lang="fr-FR" sz="1800" dirty="0" smtClean="0"/>
              <a:t> of </a:t>
            </a:r>
            <a:r>
              <a:rPr lang="fr-FR" sz="1800" dirty="0" err="1" smtClean="0"/>
              <a:t>computational</a:t>
            </a:r>
            <a:r>
              <a:rPr lang="fr-FR" sz="1800" dirty="0" smtClean="0"/>
              <a:t> </a:t>
            </a:r>
            <a:r>
              <a:rPr lang="fr-FR" sz="1800" dirty="0" err="1" smtClean="0"/>
              <a:t>results</a:t>
            </a:r>
            <a:r>
              <a:rPr lang="fr-FR" sz="1800" dirty="0" smtClean="0"/>
              <a:t> to test data and </a:t>
            </a:r>
            <a:r>
              <a:rPr lang="fr-FR" sz="1800" dirty="0" err="1" smtClean="0"/>
              <a:t>robustness</a:t>
            </a:r>
            <a:r>
              <a:rPr lang="fr-FR" sz="1800" dirty="0" smtClean="0"/>
              <a:t> of </a:t>
            </a:r>
            <a:r>
              <a:rPr lang="fr-FR" sz="1800" dirty="0" err="1" smtClean="0"/>
              <a:t>numerical</a:t>
            </a:r>
            <a:r>
              <a:rPr lang="fr-FR" sz="1800" dirty="0" smtClean="0"/>
              <a:t> </a:t>
            </a:r>
            <a:r>
              <a:rPr lang="fr-FR" sz="1800" dirty="0" err="1" smtClean="0"/>
              <a:t>models</a:t>
            </a:r>
            <a:r>
              <a:rPr lang="fr-FR" sz="1800" dirty="0" smtClean="0"/>
              <a:t> </a:t>
            </a:r>
            <a:r>
              <a:rPr lang="fr-FR" sz="1800" dirty="0" err="1" smtClean="0"/>
              <a:t>regarding</a:t>
            </a:r>
            <a:r>
              <a:rPr lang="fr-FR" sz="1800" dirty="0" smtClean="0"/>
              <a:t> </a:t>
            </a:r>
            <a:r>
              <a:rPr lang="fr-FR" sz="1800" dirty="0" err="1" smtClean="0"/>
              <a:t>uncertainties</a:t>
            </a:r>
            <a:endParaRPr lang="fr-FR" sz="1800" dirty="0" smtClean="0"/>
          </a:p>
          <a:p>
            <a:pPr marL="742950" lvl="1" indent="-285750">
              <a:lnSpc>
                <a:spcPct val="90000"/>
              </a:lnSpc>
              <a:buNone/>
            </a:pPr>
            <a:endParaRPr lang="fr-FR" sz="1800" dirty="0" smtClean="0"/>
          </a:p>
          <a:p>
            <a:pPr>
              <a:lnSpc>
                <a:spcPct val="90000"/>
              </a:lnSpc>
            </a:pPr>
            <a:endParaRPr lang="fr-FR" sz="1800" dirty="0" smtClean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2708920"/>
            <a:ext cx="3606254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00694" y="2000240"/>
            <a:ext cx="3477488" cy="2233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0" name="AutoShape 6"/>
          <p:cNvSpPr>
            <a:spLocks noChangeArrowheads="1"/>
          </p:cNvSpPr>
          <p:nvPr/>
        </p:nvSpPr>
        <p:spPr bwMode="auto">
          <a:xfrm>
            <a:off x="4357686" y="2071678"/>
            <a:ext cx="1143008" cy="71438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1400">
              <a:solidFill>
                <a:prstClr val="black"/>
              </a:solidFill>
              <a:latin typeface="Verdana" pitchFamily="34" charset="0"/>
            </a:endParaRPr>
          </a:p>
        </p:txBody>
      </p:sp>
      <p:pic>
        <p:nvPicPr>
          <p:cNvPr id="37889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43900" y="6419850"/>
            <a:ext cx="8382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8597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472" y="214290"/>
            <a:ext cx="8077200" cy="990600"/>
          </a:xfrm>
        </p:spPr>
        <p:txBody>
          <a:bodyPr/>
          <a:lstStyle/>
          <a:p>
            <a:pPr algn="l">
              <a:spcBef>
                <a:spcPts val="1200"/>
              </a:spcBef>
            </a:pPr>
            <a:r>
              <a:rPr lang="fr-FR" b="0" dirty="0" smtClean="0">
                <a:cs typeface="Arial" pitchFamily="34" charset="0"/>
              </a:rPr>
              <a:t>   </a:t>
            </a:r>
            <a:r>
              <a:rPr lang="fr-FR" b="0" dirty="0" err="1" smtClean="0">
                <a:cs typeface="Arial" pitchFamily="34" charset="0"/>
              </a:rPr>
              <a:t>Scientific</a:t>
            </a:r>
            <a:r>
              <a:rPr lang="fr-FR" b="0" dirty="0" smtClean="0">
                <a:cs typeface="Arial" pitchFamily="34" charset="0"/>
              </a:rPr>
              <a:t> innovations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539750" y="1412875"/>
          <a:ext cx="8077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7650" name="Object 2"/>
          <p:cNvGraphicFramePr>
            <a:graphicFrameLocks noChangeAspect="1"/>
          </p:cNvGraphicFramePr>
          <p:nvPr/>
        </p:nvGraphicFramePr>
        <p:xfrm>
          <a:off x="6286500" y="285750"/>
          <a:ext cx="2000250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Acrobat Document" r:id="rId8" imgW="11031490" imgH="2467319" progId="AcroExch.Document.7">
                  <p:embed/>
                </p:oleObj>
              </mc:Choice>
              <mc:Fallback>
                <p:oleObj name="Acrobat Document" r:id="rId8" imgW="11031490" imgH="2467319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0" y="285750"/>
                        <a:ext cx="2000250" cy="447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143900" y="6286520"/>
            <a:ext cx="8382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57863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fr-FR" dirty="0" smtClean="0"/>
              <a:t>SICODYN Benchmark</a:t>
            </a:r>
            <a:br>
              <a:rPr lang="en-US" altLang="fr-FR" dirty="0" smtClean="0"/>
            </a:br>
            <a:r>
              <a:rPr lang="en-US" altLang="fr-FR" dirty="0" smtClean="0"/>
              <a:t>Surrogate modeling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spcBef>
                <a:spcPts val="6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altLang="fr-FR" dirty="0">
                <a:latin typeface="Lucida Sans" pitchFamily="34" charset="0"/>
              </a:rPr>
              <a:t>Karina </a:t>
            </a:r>
            <a:r>
              <a:rPr lang="fr-FR" altLang="fr-FR" dirty="0" err="1">
                <a:latin typeface="Lucida Sans" pitchFamily="34" charset="0"/>
              </a:rPr>
              <a:t>Macocco</a:t>
            </a:r>
            <a:r>
              <a:rPr lang="fr-FR" altLang="fr-FR" dirty="0">
                <a:latin typeface="Lucida Sans" pitchFamily="34" charset="0"/>
              </a:rPr>
              <a:t> </a:t>
            </a:r>
            <a:r>
              <a:rPr lang="fr-FR" altLang="fr-FR" dirty="0" smtClean="0">
                <a:latin typeface="Lucida Sans" pitchFamily="34" charset="0"/>
              </a:rPr>
              <a:t>&amp; Felipe </a:t>
            </a:r>
            <a:r>
              <a:rPr lang="fr-FR" altLang="fr-FR" dirty="0">
                <a:latin typeface="Lucida Sans" pitchFamily="34" charset="0"/>
              </a:rPr>
              <a:t>Aguirre</a:t>
            </a:r>
            <a:endParaRPr lang="fr-FR" altLang="fr-FR" dirty="0" smtClean="0">
              <a:latin typeface="Lucida Sans" pitchFamily="34" charset="0"/>
            </a:endParaRPr>
          </a:p>
          <a:p>
            <a:pPr>
              <a:spcBef>
                <a:spcPts val="6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altLang="fr-FR" dirty="0" err="1" smtClean="0">
                <a:latin typeface="Lucida Sans" pitchFamily="34" charset="0"/>
              </a:rPr>
              <a:t>Phimeca</a:t>
            </a:r>
            <a:r>
              <a:rPr lang="fr-FR" altLang="fr-FR" dirty="0" smtClean="0">
                <a:latin typeface="Lucida Sans" pitchFamily="34" charset="0"/>
              </a:rPr>
              <a:t> Engineering</a:t>
            </a:r>
            <a:endParaRPr lang="fr-FR" altLang="fr-FR" sz="1800" dirty="0" smtClean="0">
              <a:latin typeface="Lucida Sans" pitchFamily="34" charset="0"/>
            </a:endParaRPr>
          </a:p>
          <a:p>
            <a:endParaRPr lang="fr-FR" dirty="0"/>
          </a:p>
        </p:txBody>
      </p:sp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6749470"/>
              </p:ext>
            </p:extLst>
          </p:nvPr>
        </p:nvGraphicFramePr>
        <p:xfrm>
          <a:off x="7000875" y="5726994"/>
          <a:ext cx="192881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Acrobat Document" r:id="rId3" imgW="11031490" imgH="2467319" progId="AcroExch.Document.7">
                  <p:embed/>
                </p:oleObj>
              </mc:Choice>
              <mc:Fallback>
                <p:oleObj name="Acrobat Document" r:id="rId3" imgW="11031490" imgH="2467319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0875" y="5726994"/>
                        <a:ext cx="1928813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558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1567" y="157846"/>
            <a:ext cx="8467756" cy="785794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fr-FR" dirty="0" err="1" smtClean="0"/>
              <a:t>Scientifical</a:t>
            </a:r>
            <a:r>
              <a:rPr lang="fr-FR" dirty="0" smtClean="0"/>
              <a:t> structuration </a:t>
            </a:r>
          </a:p>
        </p:txBody>
      </p:sp>
      <p:sp>
        <p:nvSpPr>
          <p:cNvPr id="8207" name="Rectangle 22"/>
          <p:cNvSpPr>
            <a:spLocks noChangeArrowheads="1"/>
          </p:cNvSpPr>
          <p:nvPr/>
        </p:nvSpPr>
        <p:spPr bwMode="auto">
          <a:xfrm>
            <a:off x="0" y="1293813"/>
            <a:ext cx="914400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0" hangingPunct="0"/>
            <a:r>
              <a:rPr lang="en-GB" sz="1200">
                <a:solidFill>
                  <a:prstClr val="black"/>
                </a:solidFill>
                <a:cs typeface="Arial" pitchFamily="34" charset="0"/>
              </a:rPr>
              <a:t> </a:t>
            </a:r>
            <a:endParaRPr lang="en-GB" sz="1200">
              <a:solidFill>
                <a:prstClr val="black"/>
              </a:solidFill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pPr eaLnBrk="0" hangingPunct="0"/>
            <a:endParaRPr lang="en-GB">
              <a:solidFill>
                <a:prstClr val="black"/>
              </a:solidFill>
            </a:endParaRPr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714375" y="1143000"/>
            <a:ext cx="7529513" cy="5227638"/>
            <a:chOff x="450" y="720"/>
            <a:chExt cx="4743" cy="3293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450" y="720"/>
              <a:ext cx="4743" cy="3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4" name="Rectangle 5"/>
            <p:cNvSpPr>
              <a:spLocks noChangeArrowheads="1"/>
            </p:cNvSpPr>
            <p:nvPr/>
          </p:nvSpPr>
          <p:spPr bwMode="auto">
            <a:xfrm>
              <a:off x="3936" y="1465"/>
              <a:ext cx="904" cy="31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5" name="Freeform 6"/>
            <p:cNvSpPr>
              <a:spLocks noEditPoints="1"/>
            </p:cNvSpPr>
            <p:nvPr/>
          </p:nvSpPr>
          <p:spPr bwMode="auto">
            <a:xfrm>
              <a:off x="3936" y="1465"/>
              <a:ext cx="910" cy="324"/>
            </a:xfrm>
            <a:custGeom>
              <a:avLst/>
              <a:gdLst>
                <a:gd name="T0" fmla="*/ 0 w 910"/>
                <a:gd name="T1" fmla="*/ 0 h 324"/>
                <a:gd name="T2" fmla="*/ 910 w 910"/>
                <a:gd name="T3" fmla="*/ 0 h 324"/>
                <a:gd name="T4" fmla="*/ 910 w 910"/>
                <a:gd name="T5" fmla="*/ 324 h 324"/>
                <a:gd name="T6" fmla="*/ 0 w 910"/>
                <a:gd name="T7" fmla="*/ 324 h 324"/>
                <a:gd name="T8" fmla="*/ 0 w 910"/>
                <a:gd name="T9" fmla="*/ 0 h 324"/>
                <a:gd name="T10" fmla="*/ 6 w 910"/>
                <a:gd name="T11" fmla="*/ 318 h 324"/>
                <a:gd name="T12" fmla="*/ 0 w 910"/>
                <a:gd name="T13" fmla="*/ 318 h 324"/>
                <a:gd name="T14" fmla="*/ 904 w 910"/>
                <a:gd name="T15" fmla="*/ 318 h 324"/>
                <a:gd name="T16" fmla="*/ 904 w 910"/>
                <a:gd name="T17" fmla="*/ 318 h 324"/>
                <a:gd name="T18" fmla="*/ 904 w 910"/>
                <a:gd name="T19" fmla="*/ 0 h 324"/>
                <a:gd name="T20" fmla="*/ 904 w 910"/>
                <a:gd name="T21" fmla="*/ 6 h 324"/>
                <a:gd name="T22" fmla="*/ 0 w 910"/>
                <a:gd name="T23" fmla="*/ 6 h 324"/>
                <a:gd name="T24" fmla="*/ 6 w 910"/>
                <a:gd name="T25" fmla="*/ 0 h 324"/>
                <a:gd name="T26" fmla="*/ 6 w 910"/>
                <a:gd name="T27" fmla="*/ 318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0" h="324">
                  <a:moveTo>
                    <a:pt x="0" y="0"/>
                  </a:moveTo>
                  <a:lnTo>
                    <a:pt x="910" y="0"/>
                  </a:lnTo>
                  <a:lnTo>
                    <a:pt x="910" y="324"/>
                  </a:lnTo>
                  <a:lnTo>
                    <a:pt x="0" y="324"/>
                  </a:lnTo>
                  <a:lnTo>
                    <a:pt x="0" y="0"/>
                  </a:lnTo>
                  <a:close/>
                  <a:moveTo>
                    <a:pt x="6" y="318"/>
                  </a:moveTo>
                  <a:lnTo>
                    <a:pt x="0" y="318"/>
                  </a:lnTo>
                  <a:lnTo>
                    <a:pt x="904" y="318"/>
                  </a:lnTo>
                  <a:lnTo>
                    <a:pt x="904" y="318"/>
                  </a:lnTo>
                  <a:lnTo>
                    <a:pt x="904" y="0"/>
                  </a:lnTo>
                  <a:lnTo>
                    <a:pt x="904" y="6"/>
                  </a:lnTo>
                  <a:lnTo>
                    <a:pt x="0" y="6"/>
                  </a:lnTo>
                  <a:lnTo>
                    <a:pt x="6" y="0"/>
                  </a:lnTo>
                  <a:lnTo>
                    <a:pt x="6" y="318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4266" y="1483"/>
              <a:ext cx="255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smtClean="0">
                  <a:solidFill>
                    <a:srgbClr val="000000"/>
                  </a:solidFill>
                  <a:latin typeface="Arial Unicode MS" pitchFamily="34" charset="-128"/>
                </a:rPr>
                <a:t>Part </a:t>
              </a:r>
              <a:endParaRPr lang="fr-FR" altLang="fr-FR" smtClean="0">
                <a:solidFill>
                  <a:prstClr val="black"/>
                </a:solidFill>
              </a:endParaRPr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4458" y="1483"/>
              <a:ext cx="98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smtClean="0">
                  <a:solidFill>
                    <a:srgbClr val="000000"/>
                  </a:solidFill>
                  <a:latin typeface="Arial Unicode MS" pitchFamily="34" charset="-128"/>
                </a:rPr>
                <a:t>1</a:t>
              </a:r>
              <a:endParaRPr lang="fr-FR" altLang="fr-FR" smtClean="0">
                <a:solidFill>
                  <a:prstClr val="black"/>
                </a:solidFill>
              </a:endParaRPr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4093" y="1598"/>
              <a:ext cx="689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smtClean="0">
                  <a:solidFill>
                    <a:srgbClr val="000000"/>
                  </a:solidFill>
                  <a:latin typeface="Arial Unicode MS" pitchFamily="34" charset="-128"/>
                </a:rPr>
                <a:t>State of the art</a:t>
              </a:r>
              <a:endParaRPr lang="fr-FR" altLang="fr-FR" smtClean="0">
                <a:solidFill>
                  <a:prstClr val="black"/>
                </a:solidFill>
              </a:endParaRPr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1203" y="726"/>
              <a:ext cx="1112" cy="6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0" name="Freeform 11"/>
            <p:cNvSpPr>
              <a:spLocks noEditPoints="1"/>
            </p:cNvSpPr>
            <p:nvPr/>
          </p:nvSpPr>
          <p:spPr bwMode="auto">
            <a:xfrm>
              <a:off x="1203" y="726"/>
              <a:ext cx="1118" cy="606"/>
            </a:xfrm>
            <a:custGeom>
              <a:avLst/>
              <a:gdLst>
                <a:gd name="T0" fmla="*/ 0 w 1118"/>
                <a:gd name="T1" fmla="*/ 0 h 606"/>
                <a:gd name="T2" fmla="*/ 1118 w 1118"/>
                <a:gd name="T3" fmla="*/ 0 h 606"/>
                <a:gd name="T4" fmla="*/ 1118 w 1118"/>
                <a:gd name="T5" fmla="*/ 606 h 606"/>
                <a:gd name="T6" fmla="*/ 0 w 1118"/>
                <a:gd name="T7" fmla="*/ 606 h 606"/>
                <a:gd name="T8" fmla="*/ 0 w 1118"/>
                <a:gd name="T9" fmla="*/ 0 h 606"/>
                <a:gd name="T10" fmla="*/ 6 w 1118"/>
                <a:gd name="T11" fmla="*/ 601 h 606"/>
                <a:gd name="T12" fmla="*/ 0 w 1118"/>
                <a:gd name="T13" fmla="*/ 601 h 606"/>
                <a:gd name="T14" fmla="*/ 1112 w 1118"/>
                <a:gd name="T15" fmla="*/ 601 h 606"/>
                <a:gd name="T16" fmla="*/ 1112 w 1118"/>
                <a:gd name="T17" fmla="*/ 601 h 606"/>
                <a:gd name="T18" fmla="*/ 1112 w 1118"/>
                <a:gd name="T19" fmla="*/ 0 h 606"/>
                <a:gd name="T20" fmla="*/ 1112 w 1118"/>
                <a:gd name="T21" fmla="*/ 6 h 606"/>
                <a:gd name="T22" fmla="*/ 0 w 1118"/>
                <a:gd name="T23" fmla="*/ 6 h 606"/>
                <a:gd name="T24" fmla="*/ 6 w 1118"/>
                <a:gd name="T25" fmla="*/ 0 h 606"/>
                <a:gd name="T26" fmla="*/ 6 w 1118"/>
                <a:gd name="T27" fmla="*/ 601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18" h="606">
                  <a:moveTo>
                    <a:pt x="0" y="0"/>
                  </a:moveTo>
                  <a:lnTo>
                    <a:pt x="1118" y="0"/>
                  </a:lnTo>
                  <a:lnTo>
                    <a:pt x="1118" y="606"/>
                  </a:lnTo>
                  <a:lnTo>
                    <a:pt x="0" y="606"/>
                  </a:lnTo>
                  <a:lnTo>
                    <a:pt x="0" y="0"/>
                  </a:lnTo>
                  <a:close/>
                  <a:moveTo>
                    <a:pt x="6" y="601"/>
                  </a:moveTo>
                  <a:lnTo>
                    <a:pt x="0" y="601"/>
                  </a:lnTo>
                  <a:lnTo>
                    <a:pt x="1112" y="601"/>
                  </a:lnTo>
                  <a:lnTo>
                    <a:pt x="1112" y="601"/>
                  </a:lnTo>
                  <a:lnTo>
                    <a:pt x="1112" y="0"/>
                  </a:lnTo>
                  <a:lnTo>
                    <a:pt x="1112" y="6"/>
                  </a:lnTo>
                  <a:lnTo>
                    <a:pt x="0" y="6"/>
                  </a:lnTo>
                  <a:lnTo>
                    <a:pt x="6" y="0"/>
                  </a:lnTo>
                  <a:lnTo>
                    <a:pt x="6" y="601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1637" y="743"/>
              <a:ext cx="255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smtClean="0">
                  <a:solidFill>
                    <a:srgbClr val="000000"/>
                  </a:solidFill>
                  <a:latin typeface="Arial Unicode MS" pitchFamily="34" charset="-128"/>
                </a:rPr>
                <a:t>Part </a:t>
              </a:r>
              <a:endParaRPr lang="fr-FR" altLang="fr-FR" smtClean="0">
                <a:solidFill>
                  <a:prstClr val="black"/>
                </a:solidFill>
              </a:endParaRPr>
            </a:p>
          </p:txBody>
        </p:sp>
        <p:sp>
          <p:nvSpPr>
            <p:cNvPr id="12" name="Rectangle 13"/>
            <p:cNvSpPr>
              <a:spLocks noChangeArrowheads="1"/>
            </p:cNvSpPr>
            <p:nvPr/>
          </p:nvSpPr>
          <p:spPr bwMode="auto">
            <a:xfrm>
              <a:off x="1828" y="743"/>
              <a:ext cx="98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smtClean="0">
                  <a:solidFill>
                    <a:srgbClr val="000000"/>
                  </a:solidFill>
                  <a:latin typeface="Arial Unicode MS" pitchFamily="34" charset="-128"/>
                </a:rPr>
                <a:t>2</a:t>
              </a:r>
              <a:endParaRPr lang="fr-FR" altLang="fr-FR" smtClean="0">
                <a:solidFill>
                  <a:prstClr val="black"/>
                </a:solidFill>
              </a:endParaRPr>
            </a:p>
          </p:txBody>
        </p:sp>
        <p:sp>
          <p:nvSpPr>
            <p:cNvPr id="13" name="Rectangle 14"/>
            <p:cNvSpPr>
              <a:spLocks noChangeArrowheads="1"/>
            </p:cNvSpPr>
            <p:nvPr/>
          </p:nvSpPr>
          <p:spPr bwMode="auto">
            <a:xfrm>
              <a:off x="1388" y="859"/>
              <a:ext cx="596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smtClean="0">
                  <a:solidFill>
                    <a:srgbClr val="000000"/>
                  </a:solidFill>
                  <a:latin typeface="Arial Unicode MS" pitchFamily="34" charset="-128"/>
                </a:rPr>
                <a:t>Observation </a:t>
              </a:r>
              <a:endParaRPr lang="fr-FR" altLang="fr-FR" smtClean="0">
                <a:solidFill>
                  <a:prstClr val="black"/>
                </a:solidFill>
              </a:endParaRPr>
            </a:p>
          </p:txBody>
        </p:sp>
        <p:sp>
          <p:nvSpPr>
            <p:cNvPr id="14" name="Rectangle 15"/>
            <p:cNvSpPr>
              <a:spLocks noChangeArrowheads="1"/>
            </p:cNvSpPr>
            <p:nvPr/>
          </p:nvSpPr>
          <p:spPr bwMode="auto">
            <a:xfrm>
              <a:off x="1904" y="859"/>
              <a:ext cx="319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smtClean="0">
                  <a:solidFill>
                    <a:srgbClr val="000000"/>
                  </a:solidFill>
                  <a:latin typeface="Arial Unicode MS" pitchFamily="34" charset="-128"/>
                </a:rPr>
                <a:t>of the </a:t>
              </a:r>
              <a:endParaRPr lang="fr-FR" altLang="fr-FR" smtClean="0">
                <a:solidFill>
                  <a:prstClr val="black"/>
                </a:solidFill>
              </a:endParaRPr>
            </a:p>
          </p:txBody>
        </p:sp>
        <p:sp>
          <p:nvSpPr>
            <p:cNvPr id="15" name="Rectangle 16"/>
            <p:cNvSpPr>
              <a:spLocks noChangeArrowheads="1"/>
            </p:cNvSpPr>
            <p:nvPr/>
          </p:nvSpPr>
          <p:spPr bwMode="auto">
            <a:xfrm>
              <a:off x="1290" y="969"/>
              <a:ext cx="1013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smtClean="0">
                  <a:solidFill>
                    <a:srgbClr val="DB1124"/>
                  </a:solidFill>
                  <a:latin typeface="Arial Unicode MS" pitchFamily="34" charset="-128"/>
                </a:rPr>
                <a:t>experimental variability</a:t>
              </a:r>
              <a:endParaRPr lang="fr-FR" altLang="fr-FR" smtClean="0">
                <a:solidFill>
                  <a:prstClr val="black"/>
                </a:solidFill>
              </a:endParaRPr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1504" y="1078"/>
              <a:ext cx="596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smtClean="0">
                  <a:solidFill>
                    <a:srgbClr val="000000"/>
                  </a:solidFill>
                  <a:latin typeface="Arial Unicode MS" pitchFamily="34" charset="-128"/>
                </a:rPr>
                <a:t>(benchmark)</a:t>
              </a:r>
              <a:endParaRPr lang="fr-FR" altLang="fr-FR" smtClean="0">
                <a:solidFill>
                  <a:prstClr val="black"/>
                </a:solidFill>
              </a:endParaRPr>
            </a:p>
          </p:txBody>
        </p:sp>
        <p:sp>
          <p:nvSpPr>
            <p:cNvPr id="17" name="Rectangle 18"/>
            <p:cNvSpPr>
              <a:spLocks noChangeArrowheads="1"/>
            </p:cNvSpPr>
            <p:nvPr/>
          </p:nvSpPr>
          <p:spPr bwMode="auto">
            <a:xfrm>
              <a:off x="2546" y="726"/>
              <a:ext cx="1182" cy="6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8" name="Freeform 19"/>
            <p:cNvSpPr>
              <a:spLocks noEditPoints="1"/>
            </p:cNvSpPr>
            <p:nvPr/>
          </p:nvSpPr>
          <p:spPr bwMode="auto">
            <a:xfrm>
              <a:off x="2546" y="726"/>
              <a:ext cx="1188" cy="606"/>
            </a:xfrm>
            <a:custGeom>
              <a:avLst/>
              <a:gdLst>
                <a:gd name="T0" fmla="*/ 0 w 1188"/>
                <a:gd name="T1" fmla="*/ 0 h 606"/>
                <a:gd name="T2" fmla="*/ 1188 w 1188"/>
                <a:gd name="T3" fmla="*/ 0 h 606"/>
                <a:gd name="T4" fmla="*/ 1188 w 1188"/>
                <a:gd name="T5" fmla="*/ 606 h 606"/>
                <a:gd name="T6" fmla="*/ 0 w 1188"/>
                <a:gd name="T7" fmla="*/ 606 h 606"/>
                <a:gd name="T8" fmla="*/ 0 w 1188"/>
                <a:gd name="T9" fmla="*/ 0 h 606"/>
                <a:gd name="T10" fmla="*/ 6 w 1188"/>
                <a:gd name="T11" fmla="*/ 601 h 606"/>
                <a:gd name="T12" fmla="*/ 0 w 1188"/>
                <a:gd name="T13" fmla="*/ 601 h 606"/>
                <a:gd name="T14" fmla="*/ 1182 w 1188"/>
                <a:gd name="T15" fmla="*/ 601 h 606"/>
                <a:gd name="T16" fmla="*/ 1182 w 1188"/>
                <a:gd name="T17" fmla="*/ 601 h 606"/>
                <a:gd name="T18" fmla="*/ 1182 w 1188"/>
                <a:gd name="T19" fmla="*/ 0 h 606"/>
                <a:gd name="T20" fmla="*/ 1182 w 1188"/>
                <a:gd name="T21" fmla="*/ 6 h 606"/>
                <a:gd name="T22" fmla="*/ 0 w 1188"/>
                <a:gd name="T23" fmla="*/ 6 h 606"/>
                <a:gd name="T24" fmla="*/ 6 w 1188"/>
                <a:gd name="T25" fmla="*/ 0 h 606"/>
                <a:gd name="T26" fmla="*/ 6 w 1188"/>
                <a:gd name="T27" fmla="*/ 601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88" h="606">
                  <a:moveTo>
                    <a:pt x="0" y="0"/>
                  </a:moveTo>
                  <a:lnTo>
                    <a:pt x="1188" y="0"/>
                  </a:lnTo>
                  <a:lnTo>
                    <a:pt x="1188" y="606"/>
                  </a:lnTo>
                  <a:lnTo>
                    <a:pt x="0" y="606"/>
                  </a:lnTo>
                  <a:lnTo>
                    <a:pt x="0" y="0"/>
                  </a:lnTo>
                  <a:close/>
                  <a:moveTo>
                    <a:pt x="6" y="601"/>
                  </a:moveTo>
                  <a:lnTo>
                    <a:pt x="0" y="601"/>
                  </a:lnTo>
                  <a:lnTo>
                    <a:pt x="1182" y="601"/>
                  </a:lnTo>
                  <a:lnTo>
                    <a:pt x="1182" y="601"/>
                  </a:lnTo>
                  <a:lnTo>
                    <a:pt x="1182" y="0"/>
                  </a:lnTo>
                  <a:lnTo>
                    <a:pt x="1182" y="6"/>
                  </a:lnTo>
                  <a:lnTo>
                    <a:pt x="0" y="6"/>
                  </a:lnTo>
                  <a:lnTo>
                    <a:pt x="6" y="0"/>
                  </a:lnTo>
                  <a:lnTo>
                    <a:pt x="6" y="601"/>
                  </a:lnTo>
                  <a:close/>
                </a:path>
              </a:pathLst>
            </a:custGeom>
            <a:solidFill>
              <a:schemeClr val="accent1">
                <a:alpha val="53000"/>
              </a:schemeClr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3016" y="743"/>
              <a:ext cx="255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smtClean="0">
                  <a:solidFill>
                    <a:srgbClr val="000000"/>
                  </a:solidFill>
                  <a:latin typeface="Arial Unicode MS" pitchFamily="34" charset="-128"/>
                </a:rPr>
                <a:t>Part </a:t>
              </a:r>
              <a:endParaRPr lang="fr-FR" altLang="fr-FR" smtClean="0">
                <a:solidFill>
                  <a:prstClr val="black"/>
                </a:solidFill>
              </a:endParaRPr>
            </a:p>
          </p:txBody>
        </p:sp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3207" y="743"/>
              <a:ext cx="98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smtClean="0">
                  <a:solidFill>
                    <a:srgbClr val="000000"/>
                  </a:solidFill>
                  <a:latin typeface="Arial Unicode MS" pitchFamily="34" charset="-128"/>
                </a:rPr>
                <a:t>3</a:t>
              </a:r>
              <a:endParaRPr lang="fr-FR" altLang="fr-FR" smtClean="0">
                <a:solidFill>
                  <a:prstClr val="black"/>
                </a:solidFill>
              </a:endParaRPr>
            </a:p>
          </p:txBody>
        </p:sp>
        <p:sp>
          <p:nvSpPr>
            <p:cNvPr id="21" name="Rectangle 22"/>
            <p:cNvSpPr>
              <a:spLocks noChangeArrowheads="1"/>
            </p:cNvSpPr>
            <p:nvPr/>
          </p:nvSpPr>
          <p:spPr bwMode="auto">
            <a:xfrm>
              <a:off x="2662" y="859"/>
              <a:ext cx="596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dirty="0" smtClean="0">
                  <a:solidFill>
                    <a:srgbClr val="000000"/>
                  </a:solidFill>
                  <a:latin typeface="Arial Unicode MS" pitchFamily="34" charset="-128"/>
                </a:rPr>
                <a:t>Observation </a:t>
              </a:r>
              <a:endParaRPr lang="fr-FR" altLang="fr-FR" dirty="0" smtClean="0">
                <a:solidFill>
                  <a:prstClr val="black"/>
                </a:solidFill>
              </a:endParaRPr>
            </a:p>
          </p:txBody>
        </p:sp>
        <p:sp>
          <p:nvSpPr>
            <p:cNvPr id="22" name="Rectangle 23"/>
            <p:cNvSpPr>
              <a:spLocks noChangeArrowheads="1"/>
            </p:cNvSpPr>
            <p:nvPr/>
          </p:nvSpPr>
          <p:spPr bwMode="auto">
            <a:xfrm>
              <a:off x="3178" y="859"/>
              <a:ext cx="290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smtClean="0">
                  <a:solidFill>
                    <a:srgbClr val="000000"/>
                  </a:solidFill>
                  <a:latin typeface="Arial Unicode MS" pitchFamily="34" charset="-128"/>
                </a:rPr>
                <a:t>of the</a:t>
              </a:r>
              <a:endParaRPr lang="fr-FR" altLang="fr-FR" smtClean="0">
                <a:solidFill>
                  <a:prstClr val="black"/>
                </a:solidFill>
              </a:endParaRPr>
            </a:p>
          </p:txBody>
        </p:sp>
        <p:sp>
          <p:nvSpPr>
            <p:cNvPr id="23" name="Rectangle 24"/>
            <p:cNvSpPr>
              <a:spLocks noChangeArrowheads="1"/>
            </p:cNvSpPr>
            <p:nvPr/>
          </p:nvSpPr>
          <p:spPr bwMode="auto">
            <a:xfrm>
              <a:off x="3438" y="859"/>
              <a:ext cx="255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smtClean="0">
                  <a:solidFill>
                    <a:srgbClr val="DB1124"/>
                  </a:solidFill>
                  <a:latin typeface="Arial Unicode MS" pitchFamily="34" charset="-128"/>
                </a:rPr>
                <a:t>total </a:t>
              </a:r>
              <a:endParaRPr lang="fr-FR" altLang="fr-FR" smtClean="0">
                <a:solidFill>
                  <a:prstClr val="black"/>
                </a:solidFill>
              </a:endParaRPr>
            </a:p>
          </p:txBody>
        </p:sp>
        <p:sp>
          <p:nvSpPr>
            <p:cNvPr id="24" name="Rectangle 25"/>
            <p:cNvSpPr>
              <a:spLocks noChangeArrowheads="1"/>
            </p:cNvSpPr>
            <p:nvPr/>
          </p:nvSpPr>
          <p:spPr bwMode="auto">
            <a:xfrm>
              <a:off x="2726" y="969"/>
              <a:ext cx="232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smtClean="0">
                  <a:solidFill>
                    <a:srgbClr val="DB1124"/>
                  </a:solidFill>
                  <a:latin typeface="Arial Unicode MS" pitchFamily="34" charset="-128"/>
                </a:rPr>
                <a:t>num</a:t>
              </a:r>
              <a:endParaRPr lang="fr-FR" altLang="fr-FR" smtClean="0">
                <a:solidFill>
                  <a:prstClr val="black"/>
                </a:solidFill>
              </a:endParaRPr>
            </a:p>
          </p:txBody>
        </p:sp>
        <p:sp>
          <p:nvSpPr>
            <p:cNvPr id="25" name="Rectangle 26"/>
            <p:cNvSpPr>
              <a:spLocks noChangeArrowheads="1"/>
            </p:cNvSpPr>
            <p:nvPr/>
          </p:nvSpPr>
          <p:spPr bwMode="auto">
            <a:xfrm>
              <a:off x="2905" y="980"/>
              <a:ext cx="110" cy="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smtClean="0">
                  <a:solidFill>
                    <a:srgbClr val="DB1124"/>
                  </a:solidFill>
                  <a:latin typeface="Verdana" pitchFamily="34" charset="0"/>
                </a:rPr>
                <a:t>e</a:t>
              </a:r>
              <a:endParaRPr lang="fr-FR" altLang="fr-FR" smtClean="0">
                <a:solidFill>
                  <a:prstClr val="black"/>
                </a:solidFill>
              </a:endParaRPr>
            </a:p>
          </p:txBody>
        </p:sp>
        <p:sp>
          <p:nvSpPr>
            <p:cNvPr id="26" name="Rectangle 27"/>
            <p:cNvSpPr>
              <a:spLocks noChangeArrowheads="1"/>
            </p:cNvSpPr>
            <p:nvPr/>
          </p:nvSpPr>
          <p:spPr bwMode="auto">
            <a:xfrm>
              <a:off x="2963" y="969"/>
              <a:ext cx="643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smtClean="0">
                  <a:solidFill>
                    <a:srgbClr val="DB1124"/>
                  </a:solidFill>
                  <a:latin typeface="Arial Unicode MS" pitchFamily="34" charset="-128"/>
                </a:rPr>
                <a:t>rical variability</a:t>
              </a:r>
              <a:endParaRPr lang="fr-FR" altLang="fr-FR" smtClean="0">
                <a:solidFill>
                  <a:prstClr val="black"/>
                </a:solidFill>
              </a:endParaRPr>
            </a:p>
          </p:txBody>
        </p:sp>
        <p:sp>
          <p:nvSpPr>
            <p:cNvPr id="28" name="Rectangle 28"/>
            <p:cNvSpPr>
              <a:spLocks noChangeArrowheads="1"/>
            </p:cNvSpPr>
            <p:nvPr/>
          </p:nvSpPr>
          <p:spPr bwMode="auto">
            <a:xfrm>
              <a:off x="2882" y="1078"/>
              <a:ext cx="596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dirty="0" smtClean="0">
                  <a:solidFill>
                    <a:srgbClr val="000000"/>
                  </a:solidFill>
                  <a:latin typeface="Arial Unicode MS" pitchFamily="34" charset="-128"/>
                </a:rPr>
                <a:t>(benchmark)</a:t>
              </a:r>
              <a:endParaRPr lang="fr-FR" altLang="fr-FR" dirty="0" smtClean="0">
                <a:solidFill>
                  <a:prstClr val="black"/>
                </a:solidFill>
              </a:endParaRPr>
            </a:p>
          </p:txBody>
        </p:sp>
        <p:sp>
          <p:nvSpPr>
            <p:cNvPr id="29" name="Rectangle 29"/>
            <p:cNvSpPr>
              <a:spLocks noChangeArrowheads="1"/>
            </p:cNvSpPr>
            <p:nvPr/>
          </p:nvSpPr>
          <p:spPr bwMode="auto">
            <a:xfrm>
              <a:off x="1759" y="1604"/>
              <a:ext cx="1274" cy="508"/>
            </a:xfrm>
            <a:prstGeom prst="rect">
              <a:avLst/>
            </a:prstGeom>
            <a:solidFill>
              <a:schemeClr val="accent1">
                <a:alpha val="4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30" name="Freeform 30"/>
            <p:cNvSpPr>
              <a:spLocks noEditPoints="1"/>
            </p:cNvSpPr>
            <p:nvPr/>
          </p:nvSpPr>
          <p:spPr bwMode="auto">
            <a:xfrm>
              <a:off x="1759" y="1604"/>
              <a:ext cx="1280" cy="514"/>
            </a:xfrm>
            <a:custGeom>
              <a:avLst/>
              <a:gdLst>
                <a:gd name="T0" fmla="*/ 0 w 1280"/>
                <a:gd name="T1" fmla="*/ 0 h 514"/>
                <a:gd name="T2" fmla="*/ 1280 w 1280"/>
                <a:gd name="T3" fmla="*/ 0 h 514"/>
                <a:gd name="T4" fmla="*/ 1280 w 1280"/>
                <a:gd name="T5" fmla="*/ 514 h 514"/>
                <a:gd name="T6" fmla="*/ 0 w 1280"/>
                <a:gd name="T7" fmla="*/ 514 h 514"/>
                <a:gd name="T8" fmla="*/ 0 w 1280"/>
                <a:gd name="T9" fmla="*/ 0 h 514"/>
                <a:gd name="T10" fmla="*/ 6 w 1280"/>
                <a:gd name="T11" fmla="*/ 508 h 514"/>
                <a:gd name="T12" fmla="*/ 0 w 1280"/>
                <a:gd name="T13" fmla="*/ 508 h 514"/>
                <a:gd name="T14" fmla="*/ 1274 w 1280"/>
                <a:gd name="T15" fmla="*/ 508 h 514"/>
                <a:gd name="T16" fmla="*/ 1274 w 1280"/>
                <a:gd name="T17" fmla="*/ 508 h 514"/>
                <a:gd name="T18" fmla="*/ 1274 w 1280"/>
                <a:gd name="T19" fmla="*/ 0 h 514"/>
                <a:gd name="T20" fmla="*/ 1274 w 1280"/>
                <a:gd name="T21" fmla="*/ 6 h 514"/>
                <a:gd name="T22" fmla="*/ 0 w 1280"/>
                <a:gd name="T23" fmla="*/ 6 h 514"/>
                <a:gd name="T24" fmla="*/ 6 w 1280"/>
                <a:gd name="T25" fmla="*/ 0 h 514"/>
                <a:gd name="T26" fmla="*/ 6 w 1280"/>
                <a:gd name="T27" fmla="*/ 508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0" h="514">
                  <a:moveTo>
                    <a:pt x="0" y="0"/>
                  </a:moveTo>
                  <a:lnTo>
                    <a:pt x="1280" y="0"/>
                  </a:lnTo>
                  <a:lnTo>
                    <a:pt x="1280" y="514"/>
                  </a:lnTo>
                  <a:lnTo>
                    <a:pt x="0" y="514"/>
                  </a:lnTo>
                  <a:lnTo>
                    <a:pt x="0" y="0"/>
                  </a:lnTo>
                  <a:close/>
                  <a:moveTo>
                    <a:pt x="6" y="508"/>
                  </a:moveTo>
                  <a:lnTo>
                    <a:pt x="0" y="508"/>
                  </a:lnTo>
                  <a:lnTo>
                    <a:pt x="1274" y="508"/>
                  </a:lnTo>
                  <a:lnTo>
                    <a:pt x="1274" y="508"/>
                  </a:lnTo>
                  <a:lnTo>
                    <a:pt x="1274" y="0"/>
                  </a:lnTo>
                  <a:lnTo>
                    <a:pt x="1274" y="6"/>
                  </a:lnTo>
                  <a:lnTo>
                    <a:pt x="0" y="6"/>
                  </a:lnTo>
                  <a:lnTo>
                    <a:pt x="6" y="0"/>
                  </a:lnTo>
                  <a:lnTo>
                    <a:pt x="6" y="508"/>
                  </a:ln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31" name="Rectangle 31"/>
            <p:cNvSpPr>
              <a:spLocks noChangeArrowheads="1"/>
            </p:cNvSpPr>
            <p:nvPr/>
          </p:nvSpPr>
          <p:spPr bwMode="auto">
            <a:xfrm>
              <a:off x="2274" y="1621"/>
              <a:ext cx="255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smtClean="0">
                  <a:solidFill>
                    <a:srgbClr val="000000"/>
                  </a:solidFill>
                  <a:latin typeface="Arial Unicode MS" pitchFamily="34" charset="-128"/>
                </a:rPr>
                <a:t>Part </a:t>
              </a:r>
              <a:endParaRPr lang="fr-FR" altLang="fr-FR" smtClean="0">
                <a:solidFill>
                  <a:prstClr val="black"/>
                </a:solidFill>
              </a:endParaRPr>
            </a:p>
          </p:txBody>
        </p:sp>
        <p:sp>
          <p:nvSpPr>
            <p:cNvPr id="8192" name="Rectangle 32"/>
            <p:cNvSpPr>
              <a:spLocks noChangeArrowheads="1"/>
            </p:cNvSpPr>
            <p:nvPr/>
          </p:nvSpPr>
          <p:spPr bwMode="auto">
            <a:xfrm>
              <a:off x="2465" y="1621"/>
              <a:ext cx="98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smtClean="0">
                  <a:solidFill>
                    <a:srgbClr val="000000"/>
                  </a:solidFill>
                  <a:latin typeface="Arial Unicode MS" pitchFamily="34" charset="-128"/>
                </a:rPr>
                <a:t>4</a:t>
              </a:r>
              <a:endParaRPr lang="fr-FR" altLang="fr-FR" smtClean="0">
                <a:solidFill>
                  <a:prstClr val="black"/>
                </a:solidFill>
              </a:endParaRPr>
            </a:p>
          </p:txBody>
        </p:sp>
        <p:sp>
          <p:nvSpPr>
            <p:cNvPr id="8193" name="Rectangle 33"/>
            <p:cNvSpPr>
              <a:spLocks noChangeArrowheads="1"/>
            </p:cNvSpPr>
            <p:nvPr/>
          </p:nvSpPr>
          <p:spPr bwMode="auto">
            <a:xfrm>
              <a:off x="1898" y="1737"/>
              <a:ext cx="237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smtClean="0">
                  <a:solidFill>
                    <a:srgbClr val="000000"/>
                  </a:solidFill>
                  <a:latin typeface="Arial Unicode MS" pitchFamily="34" charset="-128"/>
                </a:rPr>
                <a:t>Test</a:t>
              </a:r>
              <a:endParaRPr lang="fr-FR" altLang="fr-FR" smtClean="0">
                <a:solidFill>
                  <a:prstClr val="black"/>
                </a:solidFill>
              </a:endParaRPr>
            </a:p>
          </p:txBody>
        </p:sp>
        <p:sp>
          <p:nvSpPr>
            <p:cNvPr id="8195" name="Rectangle 34"/>
            <p:cNvSpPr>
              <a:spLocks noChangeArrowheads="1"/>
            </p:cNvSpPr>
            <p:nvPr/>
          </p:nvSpPr>
          <p:spPr bwMode="auto">
            <a:xfrm>
              <a:off x="2077" y="1737"/>
              <a:ext cx="81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smtClean="0">
                  <a:solidFill>
                    <a:srgbClr val="000000"/>
                  </a:solidFill>
                  <a:latin typeface="Arial Unicode MS" pitchFamily="34" charset="-128"/>
                </a:rPr>
                <a:t>-</a:t>
              </a:r>
              <a:endParaRPr lang="fr-FR" altLang="fr-FR" smtClean="0">
                <a:solidFill>
                  <a:prstClr val="black"/>
                </a:solidFill>
              </a:endParaRPr>
            </a:p>
          </p:txBody>
        </p:sp>
        <p:sp>
          <p:nvSpPr>
            <p:cNvPr id="8196" name="Rectangle 35"/>
            <p:cNvSpPr>
              <a:spLocks noChangeArrowheads="1"/>
            </p:cNvSpPr>
            <p:nvPr/>
          </p:nvSpPr>
          <p:spPr bwMode="auto">
            <a:xfrm>
              <a:off x="2106" y="1737"/>
              <a:ext cx="898" cy="16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dirty="0" err="1" smtClean="0">
                  <a:solidFill>
                    <a:srgbClr val="000000"/>
                  </a:solidFill>
                  <a:latin typeface="Arial Unicode MS" pitchFamily="34" charset="-128"/>
                </a:rPr>
                <a:t>analysis</a:t>
              </a:r>
              <a:r>
                <a:rPr lang="fr-FR" altLang="fr-FR" sz="1200" dirty="0" smtClean="0">
                  <a:solidFill>
                    <a:srgbClr val="000000"/>
                  </a:solidFill>
                  <a:latin typeface="Arial Unicode MS" pitchFamily="34" charset="-128"/>
                </a:rPr>
                <a:t> </a:t>
              </a:r>
              <a:r>
                <a:rPr lang="fr-FR" altLang="fr-FR" sz="1200" dirty="0" err="1" smtClean="0">
                  <a:solidFill>
                    <a:srgbClr val="000000"/>
                  </a:solidFill>
                  <a:latin typeface="Arial Unicode MS" pitchFamily="34" charset="-128"/>
                </a:rPr>
                <a:t>correlation</a:t>
              </a:r>
              <a:r>
                <a:rPr lang="fr-FR" altLang="fr-FR" sz="1200" dirty="0" smtClean="0">
                  <a:solidFill>
                    <a:srgbClr val="000000"/>
                  </a:solidFill>
                  <a:latin typeface="Arial Unicode MS" pitchFamily="34" charset="-128"/>
                </a:rPr>
                <a:t> </a:t>
              </a:r>
              <a:endParaRPr lang="fr-FR" altLang="fr-FR" dirty="0" smtClean="0">
                <a:solidFill>
                  <a:prstClr val="black"/>
                </a:solidFill>
              </a:endParaRPr>
            </a:p>
          </p:txBody>
        </p:sp>
        <p:sp>
          <p:nvSpPr>
            <p:cNvPr id="8197" name="Rectangle 36"/>
            <p:cNvSpPr>
              <a:spLocks noChangeArrowheads="1"/>
            </p:cNvSpPr>
            <p:nvPr/>
          </p:nvSpPr>
          <p:spPr bwMode="auto">
            <a:xfrm>
              <a:off x="1875" y="1847"/>
              <a:ext cx="295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smtClean="0">
                  <a:solidFill>
                    <a:srgbClr val="000000"/>
                  </a:solidFill>
                  <a:latin typeface="Arial Unicode MS" pitchFamily="34" charset="-128"/>
                </a:rPr>
                <a:t>“best </a:t>
              </a:r>
              <a:endParaRPr lang="fr-FR" altLang="fr-FR" smtClean="0">
                <a:solidFill>
                  <a:prstClr val="black"/>
                </a:solidFill>
              </a:endParaRPr>
            </a:p>
          </p:txBody>
        </p:sp>
        <p:sp>
          <p:nvSpPr>
            <p:cNvPr id="8198" name="Rectangle 37"/>
            <p:cNvSpPr>
              <a:spLocks noChangeArrowheads="1"/>
            </p:cNvSpPr>
            <p:nvPr/>
          </p:nvSpPr>
          <p:spPr bwMode="auto">
            <a:xfrm>
              <a:off x="2100" y="1847"/>
              <a:ext cx="573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smtClean="0">
                  <a:solidFill>
                    <a:srgbClr val="000000"/>
                  </a:solidFill>
                  <a:latin typeface="Arial Unicode MS" pitchFamily="34" charset="-128"/>
                </a:rPr>
                <a:t>compromise</a:t>
              </a:r>
              <a:endParaRPr lang="fr-FR" altLang="fr-FR" smtClean="0">
                <a:solidFill>
                  <a:prstClr val="black"/>
                </a:solidFill>
              </a:endParaRPr>
            </a:p>
          </p:txBody>
        </p:sp>
        <p:sp>
          <p:nvSpPr>
            <p:cNvPr id="8199" name="Rectangle 38"/>
            <p:cNvSpPr>
              <a:spLocks noChangeArrowheads="1"/>
            </p:cNvSpPr>
            <p:nvPr/>
          </p:nvSpPr>
          <p:spPr bwMode="auto">
            <a:xfrm>
              <a:off x="2604" y="1847"/>
              <a:ext cx="365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smtClean="0">
                  <a:solidFill>
                    <a:srgbClr val="000000"/>
                  </a:solidFill>
                  <a:latin typeface="Arial Unicode MS" pitchFamily="34" charset="-128"/>
                </a:rPr>
                <a:t>” model</a:t>
              </a:r>
              <a:endParaRPr lang="fr-FR" altLang="fr-FR" smtClean="0">
                <a:solidFill>
                  <a:prstClr val="black"/>
                </a:solidFill>
              </a:endParaRPr>
            </a:p>
          </p:txBody>
        </p:sp>
        <p:sp>
          <p:nvSpPr>
            <p:cNvPr id="8200" name="Rectangle 39"/>
            <p:cNvSpPr>
              <a:spLocks noChangeArrowheads="1"/>
            </p:cNvSpPr>
            <p:nvPr/>
          </p:nvSpPr>
          <p:spPr bwMode="auto">
            <a:xfrm>
              <a:off x="3612" y="2528"/>
              <a:ext cx="1575" cy="6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8201" name="Freeform 40"/>
            <p:cNvSpPr>
              <a:spLocks noEditPoints="1"/>
            </p:cNvSpPr>
            <p:nvPr/>
          </p:nvSpPr>
          <p:spPr bwMode="auto">
            <a:xfrm>
              <a:off x="3612" y="2528"/>
              <a:ext cx="1581" cy="630"/>
            </a:xfrm>
            <a:custGeom>
              <a:avLst/>
              <a:gdLst>
                <a:gd name="T0" fmla="*/ 0 w 1581"/>
                <a:gd name="T1" fmla="*/ 0 h 630"/>
                <a:gd name="T2" fmla="*/ 1581 w 1581"/>
                <a:gd name="T3" fmla="*/ 0 h 630"/>
                <a:gd name="T4" fmla="*/ 1581 w 1581"/>
                <a:gd name="T5" fmla="*/ 630 h 630"/>
                <a:gd name="T6" fmla="*/ 0 w 1581"/>
                <a:gd name="T7" fmla="*/ 630 h 630"/>
                <a:gd name="T8" fmla="*/ 0 w 1581"/>
                <a:gd name="T9" fmla="*/ 0 h 630"/>
                <a:gd name="T10" fmla="*/ 6 w 1581"/>
                <a:gd name="T11" fmla="*/ 624 h 630"/>
                <a:gd name="T12" fmla="*/ 0 w 1581"/>
                <a:gd name="T13" fmla="*/ 624 h 630"/>
                <a:gd name="T14" fmla="*/ 1575 w 1581"/>
                <a:gd name="T15" fmla="*/ 624 h 630"/>
                <a:gd name="T16" fmla="*/ 1575 w 1581"/>
                <a:gd name="T17" fmla="*/ 624 h 630"/>
                <a:gd name="T18" fmla="*/ 1575 w 1581"/>
                <a:gd name="T19" fmla="*/ 0 h 630"/>
                <a:gd name="T20" fmla="*/ 1575 w 1581"/>
                <a:gd name="T21" fmla="*/ 6 h 630"/>
                <a:gd name="T22" fmla="*/ 0 w 1581"/>
                <a:gd name="T23" fmla="*/ 6 h 630"/>
                <a:gd name="T24" fmla="*/ 6 w 1581"/>
                <a:gd name="T25" fmla="*/ 0 h 630"/>
                <a:gd name="T26" fmla="*/ 6 w 1581"/>
                <a:gd name="T27" fmla="*/ 624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81" h="630">
                  <a:moveTo>
                    <a:pt x="0" y="0"/>
                  </a:moveTo>
                  <a:lnTo>
                    <a:pt x="1581" y="0"/>
                  </a:lnTo>
                  <a:lnTo>
                    <a:pt x="1581" y="630"/>
                  </a:lnTo>
                  <a:lnTo>
                    <a:pt x="0" y="630"/>
                  </a:lnTo>
                  <a:lnTo>
                    <a:pt x="0" y="0"/>
                  </a:lnTo>
                  <a:close/>
                  <a:moveTo>
                    <a:pt x="6" y="624"/>
                  </a:moveTo>
                  <a:lnTo>
                    <a:pt x="0" y="624"/>
                  </a:lnTo>
                  <a:lnTo>
                    <a:pt x="1575" y="624"/>
                  </a:lnTo>
                  <a:lnTo>
                    <a:pt x="1575" y="624"/>
                  </a:lnTo>
                  <a:lnTo>
                    <a:pt x="1575" y="0"/>
                  </a:lnTo>
                  <a:lnTo>
                    <a:pt x="1575" y="6"/>
                  </a:lnTo>
                  <a:lnTo>
                    <a:pt x="0" y="6"/>
                  </a:lnTo>
                  <a:lnTo>
                    <a:pt x="6" y="0"/>
                  </a:lnTo>
                  <a:lnTo>
                    <a:pt x="6" y="62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8202" name="Rectangle 41"/>
            <p:cNvSpPr>
              <a:spLocks noChangeArrowheads="1"/>
            </p:cNvSpPr>
            <p:nvPr/>
          </p:nvSpPr>
          <p:spPr bwMode="auto">
            <a:xfrm>
              <a:off x="4278" y="2546"/>
              <a:ext cx="255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smtClean="0">
                  <a:solidFill>
                    <a:srgbClr val="000000"/>
                  </a:solidFill>
                  <a:latin typeface="Arial Unicode MS" pitchFamily="34" charset="-128"/>
                </a:rPr>
                <a:t>Part </a:t>
              </a:r>
              <a:endParaRPr lang="fr-FR" altLang="fr-FR" smtClean="0">
                <a:solidFill>
                  <a:prstClr val="black"/>
                </a:solidFill>
              </a:endParaRPr>
            </a:p>
          </p:txBody>
        </p:sp>
        <p:sp>
          <p:nvSpPr>
            <p:cNvPr id="8203" name="Rectangle 42"/>
            <p:cNvSpPr>
              <a:spLocks noChangeArrowheads="1"/>
            </p:cNvSpPr>
            <p:nvPr/>
          </p:nvSpPr>
          <p:spPr bwMode="auto">
            <a:xfrm>
              <a:off x="4469" y="2546"/>
              <a:ext cx="98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smtClean="0">
                  <a:solidFill>
                    <a:srgbClr val="000000"/>
                  </a:solidFill>
                  <a:latin typeface="Arial Unicode MS" pitchFamily="34" charset="-128"/>
                </a:rPr>
                <a:t>6</a:t>
              </a:r>
              <a:endParaRPr lang="fr-FR" altLang="fr-FR" smtClean="0">
                <a:solidFill>
                  <a:prstClr val="black"/>
                </a:solidFill>
              </a:endParaRPr>
            </a:p>
          </p:txBody>
        </p:sp>
        <p:sp>
          <p:nvSpPr>
            <p:cNvPr id="8204" name="Rectangle 43"/>
            <p:cNvSpPr>
              <a:spLocks noChangeArrowheads="1"/>
            </p:cNvSpPr>
            <p:nvPr/>
          </p:nvSpPr>
          <p:spPr bwMode="auto">
            <a:xfrm>
              <a:off x="3809" y="2661"/>
              <a:ext cx="1315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smtClean="0">
                  <a:solidFill>
                    <a:srgbClr val="000000"/>
                  </a:solidFill>
                  <a:latin typeface="Arial Unicode MS" pitchFamily="34" charset="-128"/>
                </a:rPr>
                <a:t>Comparison of observed and </a:t>
              </a:r>
              <a:endParaRPr lang="fr-FR" altLang="fr-FR" smtClean="0">
                <a:solidFill>
                  <a:prstClr val="black"/>
                </a:solidFill>
              </a:endParaRPr>
            </a:p>
          </p:txBody>
        </p:sp>
        <p:sp>
          <p:nvSpPr>
            <p:cNvPr id="8205" name="Rectangle 44"/>
            <p:cNvSpPr>
              <a:spLocks noChangeArrowheads="1"/>
            </p:cNvSpPr>
            <p:nvPr/>
          </p:nvSpPr>
          <p:spPr bwMode="auto">
            <a:xfrm>
              <a:off x="3745" y="2771"/>
              <a:ext cx="921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dirty="0" err="1" smtClean="0">
                  <a:solidFill>
                    <a:srgbClr val="000000"/>
                  </a:solidFill>
                  <a:latin typeface="Arial Unicode MS" pitchFamily="34" charset="-128"/>
                </a:rPr>
                <a:t>simulated</a:t>
              </a:r>
              <a:r>
                <a:rPr lang="fr-FR" altLang="fr-FR" sz="1200" dirty="0" smtClean="0">
                  <a:solidFill>
                    <a:srgbClr val="000000"/>
                  </a:solidFill>
                  <a:latin typeface="Arial Unicode MS" pitchFamily="34" charset="-128"/>
                </a:rPr>
                <a:t> </a:t>
              </a:r>
              <a:r>
                <a:rPr lang="fr-FR" altLang="fr-FR" sz="1200" dirty="0" err="1" smtClean="0">
                  <a:solidFill>
                    <a:srgbClr val="000000"/>
                  </a:solidFill>
                  <a:latin typeface="Arial Unicode MS" pitchFamily="34" charset="-128"/>
                </a:rPr>
                <a:t>numerical</a:t>
              </a:r>
              <a:r>
                <a:rPr lang="fr-FR" altLang="fr-FR" sz="1200" dirty="0" smtClean="0">
                  <a:solidFill>
                    <a:srgbClr val="000000"/>
                  </a:solidFill>
                  <a:latin typeface="Arial Unicode MS" pitchFamily="34" charset="-128"/>
                </a:rPr>
                <a:t> </a:t>
              </a:r>
              <a:endParaRPr lang="fr-FR" altLang="fr-FR" dirty="0" smtClean="0">
                <a:solidFill>
                  <a:prstClr val="black"/>
                </a:solidFill>
              </a:endParaRPr>
            </a:p>
          </p:txBody>
        </p:sp>
        <p:sp>
          <p:nvSpPr>
            <p:cNvPr id="8206" name="Rectangle 45"/>
            <p:cNvSpPr>
              <a:spLocks noChangeArrowheads="1"/>
            </p:cNvSpPr>
            <p:nvPr/>
          </p:nvSpPr>
          <p:spPr bwMode="auto">
            <a:xfrm>
              <a:off x="4585" y="2771"/>
              <a:ext cx="510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smtClean="0">
                  <a:solidFill>
                    <a:srgbClr val="000000"/>
                  </a:solidFill>
                  <a:latin typeface="Arial Unicode MS" pitchFamily="34" charset="-128"/>
                </a:rPr>
                <a:t>variabilities</a:t>
              </a:r>
              <a:endParaRPr lang="fr-FR" altLang="fr-FR" smtClean="0">
                <a:solidFill>
                  <a:prstClr val="black"/>
                </a:solidFill>
              </a:endParaRPr>
            </a:p>
          </p:txBody>
        </p:sp>
        <p:sp>
          <p:nvSpPr>
            <p:cNvPr id="8208" name="Rectangle 46"/>
            <p:cNvSpPr>
              <a:spLocks noChangeArrowheads="1"/>
            </p:cNvSpPr>
            <p:nvPr/>
          </p:nvSpPr>
          <p:spPr bwMode="auto">
            <a:xfrm>
              <a:off x="3820" y="2881"/>
              <a:ext cx="637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smtClean="0">
                  <a:solidFill>
                    <a:srgbClr val="000000"/>
                  </a:solidFill>
                  <a:latin typeface="Arial Unicode MS" pitchFamily="34" charset="-128"/>
                </a:rPr>
                <a:t>Classification </a:t>
              </a:r>
              <a:endParaRPr lang="fr-FR" altLang="fr-FR" smtClean="0">
                <a:solidFill>
                  <a:prstClr val="black"/>
                </a:solidFill>
              </a:endParaRPr>
            </a:p>
          </p:txBody>
        </p:sp>
        <p:sp>
          <p:nvSpPr>
            <p:cNvPr id="8209" name="Rectangle 47"/>
            <p:cNvSpPr>
              <a:spLocks noChangeArrowheads="1"/>
            </p:cNvSpPr>
            <p:nvPr/>
          </p:nvSpPr>
          <p:spPr bwMode="auto">
            <a:xfrm>
              <a:off x="4394" y="2881"/>
              <a:ext cx="81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smtClean="0">
                  <a:solidFill>
                    <a:srgbClr val="000000"/>
                  </a:solidFill>
                  <a:latin typeface="Arial Unicode MS" pitchFamily="34" charset="-128"/>
                </a:rPr>
                <a:t>-</a:t>
              </a:r>
              <a:endParaRPr lang="fr-FR" altLang="fr-FR" smtClean="0">
                <a:solidFill>
                  <a:prstClr val="black"/>
                </a:solidFill>
              </a:endParaRPr>
            </a:p>
          </p:txBody>
        </p:sp>
        <p:sp>
          <p:nvSpPr>
            <p:cNvPr id="8210" name="Rectangle 48"/>
            <p:cNvSpPr>
              <a:spLocks noChangeArrowheads="1"/>
            </p:cNvSpPr>
            <p:nvPr/>
          </p:nvSpPr>
          <p:spPr bwMode="auto">
            <a:xfrm>
              <a:off x="4440" y="2881"/>
              <a:ext cx="591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smtClean="0">
                  <a:solidFill>
                    <a:srgbClr val="000000"/>
                  </a:solidFill>
                  <a:latin typeface="Arial Unicode MS" pitchFamily="34" charset="-128"/>
                </a:rPr>
                <a:t>capitalisation</a:t>
              </a:r>
              <a:endParaRPr lang="fr-FR" altLang="fr-FR" smtClean="0">
                <a:solidFill>
                  <a:prstClr val="black"/>
                </a:solidFill>
              </a:endParaRPr>
            </a:p>
          </p:txBody>
        </p:sp>
        <p:sp>
          <p:nvSpPr>
            <p:cNvPr id="8211" name="Rectangle 49"/>
            <p:cNvSpPr>
              <a:spLocks noChangeArrowheads="1"/>
            </p:cNvSpPr>
            <p:nvPr/>
          </p:nvSpPr>
          <p:spPr bwMode="auto">
            <a:xfrm>
              <a:off x="1620" y="2390"/>
              <a:ext cx="1482" cy="768"/>
            </a:xfrm>
            <a:prstGeom prst="rect">
              <a:avLst/>
            </a:prstGeom>
            <a:solidFill>
              <a:schemeClr val="accent1">
                <a:alpha val="46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8212" name="Freeform 50"/>
            <p:cNvSpPr>
              <a:spLocks noEditPoints="1"/>
            </p:cNvSpPr>
            <p:nvPr/>
          </p:nvSpPr>
          <p:spPr bwMode="auto">
            <a:xfrm>
              <a:off x="1620" y="2390"/>
              <a:ext cx="1488" cy="774"/>
            </a:xfrm>
            <a:custGeom>
              <a:avLst/>
              <a:gdLst>
                <a:gd name="T0" fmla="*/ 0 w 1488"/>
                <a:gd name="T1" fmla="*/ 0 h 774"/>
                <a:gd name="T2" fmla="*/ 1488 w 1488"/>
                <a:gd name="T3" fmla="*/ 0 h 774"/>
                <a:gd name="T4" fmla="*/ 1488 w 1488"/>
                <a:gd name="T5" fmla="*/ 774 h 774"/>
                <a:gd name="T6" fmla="*/ 0 w 1488"/>
                <a:gd name="T7" fmla="*/ 774 h 774"/>
                <a:gd name="T8" fmla="*/ 0 w 1488"/>
                <a:gd name="T9" fmla="*/ 0 h 774"/>
                <a:gd name="T10" fmla="*/ 6 w 1488"/>
                <a:gd name="T11" fmla="*/ 768 h 774"/>
                <a:gd name="T12" fmla="*/ 0 w 1488"/>
                <a:gd name="T13" fmla="*/ 768 h 774"/>
                <a:gd name="T14" fmla="*/ 1482 w 1488"/>
                <a:gd name="T15" fmla="*/ 768 h 774"/>
                <a:gd name="T16" fmla="*/ 1482 w 1488"/>
                <a:gd name="T17" fmla="*/ 768 h 774"/>
                <a:gd name="T18" fmla="*/ 1482 w 1488"/>
                <a:gd name="T19" fmla="*/ 0 h 774"/>
                <a:gd name="T20" fmla="*/ 1482 w 1488"/>
                <a:gd name="T21" fmla="*/ 5 h 774"/>
                <a:gd name="T22" fmla="*/ 0 w 1488"/>
                <a:gd name="T23" fmla="*/ 5 h 774"/>
                <a:gd name="T24" fmla="*/ 6 w 1488"/>
                <a:gd name="T25" fmla="*/ 0 h 774"/>
                <a:gd name="T26" fmla="*/ 6 w 1488"/>
                <a:gd name="T27" fmla="*/ 768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88" h="774">
                  <a:moveTo>
                    <a:pt x="0" y="0"/>
                  </a:moveTo>
                  <a:lnTo>
                    <a:pt x="1488" y="0"/>
                  </a:lnTo>
                  <a:lnTo>
                    <a:pt x="1488" y="774"/>
                  </a:lnTo>
                  <a:lnTo>
                    <a:pt x="0" y="774"/>
                  </a:lnTo>
                  <a:lnTo>
                    <a:pt x="0" y="0"/>
                  </a:lnTo>
                  <a:close/>
                  <a:moveTo>
                    <a:pt x="6" y="768"/>
                  </a:moveTo>
                  <a:lnTo>
                    <a:pt x="0" y="768"/>
                  </a:lnTo>
                  <a:lnTo>
                    <a:pt x="1482" y="768"/>
                  </a:lnTo>
                  <a:lnTo>
                    <a:pt x="1482" y="768"/>
                  </a:lnTo>
                  <a:lnTo>
                    <a:pt x="1482" y="0"/>
                  </a:lnTo>
                  <a:lnTo>
                    <a:pt x="1482" y="5"/>
                  </a:lnTo>
                  <a:lnTo>
                    <a:pt x="0" y="5"/>
                  </a:lnTo>
                  <a:lnTo>
                    <a:pt x="6" y="0"/>
                  </a:lnTo>
                  <a:lnTo>
                    <a:pt x="6" y="768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8213" name="Rectangle 51"/>
            <p:cNvSpPr>
              <a:spLocks noChangeArrowheads="1"/>
            </p:cNvSpPr>
            <p:nvPr/>
          </p:nvSpPr>
          <p:spPr bwMode="auto">
            <a:xfrm>
              <a:off x="2239" y="2407"/>
              <a:ext cx="255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smtClean="0">
                  <a:solidFill>
                    <a:srgbClr val="000000"/>
                  </a:solidFill>
                  <a:latin typeface="Arial Unicode MS" pitchFamily="34" charset="-128"/>
                </a:rPr>
                <a:t>Part </a:t>
              </a:r>
              <a:endParaRPr lang="fr-FR" altLang="fr-FR" smtClean="0">
                <a:solidFill>
                  <a:prstClr val="black"/>
                </a:solidFill>
              </a:endParaRPr>
            </a:p>
          </p:txBody>
        </p:sp>
        <p:sp>
          <p:nvSpPr>
            <p:cNvPr id="8214" name="Rectangle 52"/>
            <p:cNvSpPr>
              <a:spLocks noChangeArrowheads="1"/>
            </p:cNvSpPr>
            <p:nvPr/>
          </p:nvSpPr>
          <p:spPr bwMode="auto">
            <a:xfrm>
              <a:off x="2431" y="2407"/>
              <a:ext cx="98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smtClean="0">
                  <a:solidFill>
                    <a:srgbClr val="000000"/>
                  </a:solidFill>
                  <a:latin typeface="Arial Unicode MS" pitchFamily="34" charset="-128"/>
                </a:rPr>
                <a:t>5</a:t>
              </a:r>
              <a:endParaRPr lang="fr-FR" altLang="fr-FR" smtClean="0">
                <a:solidFill>
                  <a:prstClr val="black"/>
                </a:solidFill>
              </a:endParaRPr>
            </a:p>
          </p:txBody>
        </p:sp>
        <p:sp>
          <p:nvSpPr>
            <p:cNvPr id="8215" name="Rectangle 53"/>
            <p:cNvSpPr>
              <a:spLocks noChangeArrowheads="1"/>
            </p:cNvSpPr>
            <p:nvPr/>
          </p:nvSpPr>
          <p:spPr bwMode="auto">
            <a:xfrm>
              <a:off x="1851" y="2523"/>
              <a:ext cx="1147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dirty="0" err="1" smtClean="0">
                  <a:solidFill>
                    <a:srgbClr val="000000"/>
                  </a:solidFill>
                  <a:latin typeface="Arial Unicode MS" pitchFamily="34" charset="-128"/>
                </a:rPr>
                <a:t>Analysis</a:t>
              </a:r>
              <a:r>
                <a:rPr lang="fr-FR" altLang="fr-FR" sz="1200" dirty="0" smtClean="0">
                  <a:solidFill>
                    <a:srgbClr val="000000"/>
                  </a:solidFill>
                  <a:latin typeface="Arial Unicode MS" pitchFamily="34" charset="-128"/>
                </a:rPr>
                <a:t> of the </a:t>
              </a:r>
              <a:r>
                <a:rPr lang="fr-FR" altLang="fr-FR" sz="1200" dirty="0" err="1" smtClean="0">
                  <a:solidFill>
                    <a:srgbClr val="000000"/>
                  </a:solidFill>
                  <a:latin typeface="Arial Unicode MS" pitchFamily="34" charset="-128"/>
                </a:rPr>
                <a:t>numerical</a:t>
              </a:r>
              <a:r>
                <a:rPr lang="fr-FR" altLang="fr-FR" sz="1200" dirty="0" smtClean="0">
                  <a:solidFill>
                    <a:srgbClr val="000000"/>
                  </a:solidFill>
                  <a:latin typeface="Arial Unicode MS" pitchFamily="34" charset="-128"/>
                </a:rPr>
                <a:t> </a:t>
              </a:r>
              <a:endParaRPr lang="fr-FR" altLang="fr-FR" dirty="0" smtClean="0">
                <a:solidFill>
                  <a:prstClr val="black"/>
                </a:solidFill>
              </a:endParaRPr>
            </a:p>
          </p:txBody>
        </p:sp>
        <p:sp>
          <p:nvSpPr>
            <p:cNvPr id="8216" name="Rectangle 54"/>
            <p:cNvSpPr>
              <a:spLocks noChangeArrowheads="1"/>
            </p:cNvSpPr>
            <p:nvPr/>
          </p:nvSpPr>
          <p:spPr bwMode="auto">
            <a:xfrm>
              <a:off x="1770" y="2632"/>
              <a:ext cx="620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smtClean="0">
                  <a:solidFill>
                    <a:srgbClr val="000000"/>
                  </a:solidFill>
                  <a:latin typeface="Arial Unicode MS" pitchFamily="34" charset="-128"/>
                </a:rPr>
                <a:t>variability via </a:t>
              </a:r>
              <a:endParaRPr lang="fr-FR" altLang="fr-FR" smtClean="0">
                <a:solidFill>
                  <a:prstClr val="black"/>
                </a:solidFill>
              </a:endParaRPr>
            </a:p>
          </p:txBody>
        </p:sp>
        <p:sp>
          <p:nvSpPr>
            <p:cNvPr id="8217" name="Rectangle 55"/>
            <p:cNvSpPr>
              <a:spLocks noChangeArrowheads="1"/>
            </p:cNvSpPr>
            <p:nvPr/>
          </p:nvSpPr>
          <p:spPr bwMode="auto">
            <a:xfrm>
              <a:off x="2321" y="2632"/>
              <a:ext cx="640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dirty="0" smtClean="0">
                  <a:solidFill>
                    <a:srgbClr val="000000"/>
                  </a:solidFill>
                  <a:latin typeface="Arial Unicode MS" pitchFamily="34" charset="-128"/>
                </a:rPr>
                <a:t> confrontation  </a:t>
              </a:r>
              <a:endParaRPr lang="fr-FR" altLang="fr-FR" dirty="0" smtClean="0">
                <a:solidFill>
                  <a:prstClr val="black"/>
                </a:solidFill>
              </a:endParaRPr>
            </a:p>
          </p:txBody>
        </p:sp>
        <p:sp>
          <p:nvSpPr>
            <p:cNvPr id="8218" name="Rectangle 56"/>
            <p:cNvSpPr>
              <a:spLocks noChangeArrowheads="1"/>
            </p:cNvSpPr>
            <p:nvPr/>
          </p:nvSpPr>
          <p:spPr bwMode="auto">
            <a:xfrm>
              <a:off x="2877" y="2632"/>
              <a:ext cx="156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dirty="0" smtClean="0">
                  <a:solidFill>
                    <a:srgbClr val="000000"/>
                  </a:solidFill>
                  <a:latin typeface="Arial Unicode MS" pitchFamily="34" charset="-128"/>
                </a:rPr>
                <a:t>of </a:t>
              </a:r>
              <a:endParaRPr lang="fr-FR" altLang="fr-FR" dirty="0" smtClean="0">
                <a:solidFill>
                  <a:prstClr val="black"/>
                </a:solidFill>
              </a:endParaRPr>
            </a:p>
          </p:txBody>
        </p:sp>
        <p:sp>
          <p:nvSpPr>
            <p:cNvPr id="8219" name="Rectangle 57"/>
            <p:cNvSpPr>
              <a:spLocks noChangeArrowheads="1"/>
            </p:cNvSpPr>
            <p:nvPr/>
          </p:nvSpPr>
          <p:spPr bwMode="auto">
            <a:xfrm>
              <a:off x="1684" y="2742"/>
              <a:ext cx="1465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smtClean="0">
                  <a:solidFill>
                    <a:srgbClr val="000000"/>
                  </a:solidFill>
                  <a:latin typeface="Arial Unicode MS" pitchFamily="34" charset="-128"/>
                </a:rPr>
                <a:t>methods to quantify uncertainties</a:t>
              </a:r>
              <a:endParaRPr lang="fr-FR" altLang="fr-FR" smtClean="0">
                <a:solidFill>
                  <a:prstClr val="black"/>
                </a:solidFill>
              </a:endParaRPr>
            </a:p>
          </p:txBody>
        </p:sp>
        <p:sp>
          <p:nvSpPr>
            <p:cNvPr id="8220" name="Freeform 58"/>
            <p:cNvSpPr>
              <a:spLocks noEditPoints="1"/>
            </p:cNvSpPr>
            <p:nvPr/>
          </p:nvSpPr>
          <p:spPr bwMode="auto">
            <a:xfrm>
              <a:off x="1921" y="1327"/>
              <a:ext cx="46" cy="277"/>
            </a:xfrm>
            <a:custGeom>
              <a:avLst/>
              <a:gdLst>
                <a:gd name="T0" fmla="*/ 29 w 46"/>
                <a:gd name="T1" fmla="*/ 0 h 277"/>
                <a:gd name="T2" fmla="*/ 29 w 46"/>
                <a:gd name="T3" fmla="*/ 236 h 277"/>
                <a:gd name="T4" fmla="*/ 23 w 46"/>
                <a:gd name="T5" fmla="*/ 236 h 277"/>
                <a:gd name="T6" fmla="*/ 23 w 46"/>
                <a:gd name="T7" fmla="*/ 0 h 277"/>
                <a:gd name="T8" fmla="*/ 29 w 46"/>
                <a:gd name="T9" fmla="*/ 0 h 277"/>
                <a:gd name="T10" fmla="*/ 46 w 46"/>
                <a:gd name="T11" fmla="*/ 231 h 277"/>
                <a:gd name="T12" fmla="*/ 23 w 46"/>
                <a:gd name="T13" fmla="*/ 277 h 277"/>
                <a:gd name="T14" fmla="*/ 0 w 46"/>
                <a:gd name="T15" fmla="*/ 231 h 277"/>
                <a:gd name="T16" fmla="*/ 46 w 46"/>
                <a:gd name="T17" fmla="*/ 231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277">
                  <a:moveTo>
                    <a:pt x="29" y="0"/>
                  </a:moveTo>
                  <a:lnTo>
                    <a:pt x="29" y="236"/>
                  </a:lnTo>
                  <a:lnTo>
                    <a:pt x="23" y="236"/>
                  </a:lnTo>
                  <a:lnTo>
                    <a:pt x="23" y="0"/>
                  </a:lnTo>
                  <a:lnTo>
                    <a:pt x="29" y="0"/>
                  </a:lnTo>
                  <a:close/>
                  <a:moveTo>
                    <a:pt x="46" y="231"/>
                  </a:moveTo>
                  <a:lnTo>
                    <a:pt x="23" y="277"/>
                  </a:lnTo>
                  <a:lnTo>
                    <a:pt x="0" y="231"/>
                  </a:lnTo>
                  <a:lnTo>
                    <a:pt x="46" y="231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8221" name="Freeform 59"/>
            <p:cNvSpPr>
              <a:spLocks noEditPoints="1"/>
            </p:cNvSpPr>
            <p:nvPr/>
          </p:nvSpPr>
          <p:spPr bwMode="auto">
            <a:xfrm>
              <a:off x="2755" y="1327"/>
              <a:ext cx="46" cy="277"/>
            </a:xfrm>
            <a:custGeom>
              <a:avLst/>
              <a:gdLst>
                <a:gd name="T0" fmla="*/ 29 w 46"/>
                <a:gd name="T1" fmla="*/ 0 h 277"/>
                <a:gd name="T2" fmla="*/ 29 w 46"/>
                <a:gd name="T3" fmla="*/ 236 h 277"/>
                <a:gd name="T4" fmla="*/ 23 w 46"/>
                <a:gd name="T5" fmla="*/ 236 h 277"/>
                <a:gd name="T6" fmla="*/ 23 w 46"/>
                <a:gd name="T7" fmla="*/ 0 h 277"/>
                <a:gd name="T8" fmla="*/ 29 w 46"/>
                <a:gd name="T9" fmla="*/ 0 h 277"/>
                <a:gd name="T10" fmla="*/ 46 w 46"/>
                <a:gd name="T11" fmla="*/ 231 h 277"/>
                <a:gd name="T12" fmla="*/ 23 w 46"/>
                <a:gd name="T13" fmla="*/ 277 h 277"/>
                <a:gd name="T14" fmla="*/ 0 w 46"/>
                <a:gd name="T15" fmla="*/ 231 h 277"/>
                <a:gd name="T16" fmla="*/ 46 w 46"/>
                <a:gd name="T17" fmla="*/ 231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277">
                  <a:moveTo>
                    <a:pt x="29" y="0"/>
                  </a:moveTo>
                  <a:lnTo>
                    <a:pt x="29" y="236"/>
                  </a:lnTo>
                  <a:lnTo>
                    <a:pt x="23" y="236"/>
                  </a:lnTo>
                  <a:lnTo>
                    <a:pt x="23" y="0"/>
                  </a:lnTo>
                  <a:lnTo>
                    <a:pt x="29" y="0"/>
                  </a:lnTo>
                  <a:close/>
                  <a:moveTo>
                    <a:pt x="46" y="231"/>
                  </a:moveTo>
                  <a:lnTo>
                    <a:pt x="23" y="277"/>
                  </a:lnTo>
                  <a:lnTo>
                    <a:pt x="0" y="231"/>
                  </a:lnTo>
                  <a:lnTo>
                    <a:pt x="46" y="231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8222" name="Freeform 60"/>
            <p:cNvSpPr>
              <a:spLocks noEditPoints="1"/>
            </p:cNvSpPr>
            <p:nvPr/>
          </p:nvSpPr>
          <p:spPr bwMode="auto">
            <a:xfrm>
              <a:off x="3635" y="1327"/>
              <a:ext cx="46" cy="1201"/>
            </a:xfrm>
            <a:custGeom>
              <a:avLst/>
              <a:gdLst>
                <a:gd name="T0" fmla="*/ 29 w 46"/>
                <a:gd name="T1" fmla="*/ 0 h 1201"/>
                <a:gd name="T2" fmla="*/ 29 w 46"/>
                <a:gd name="T3" fmla="*/ 1161 h 1201"/>
                <a:gd name="T4" fmla="*/ 23 w 46"/>
                <a:gd name="T5" fmla="*/ 1161 h 1201"/>
                <a:gd name="T6" fmla="*/ 23 w 46"/>
                <a:gd name="T7" fmla="*/ 0 h 1201"/>
                <a:gd name="T8" fmla="*/ 29 w 46"/>
                <a:gd name="T9" fmla="*/ 0 h 1201"/>
                <a:gd name="T10" fmla="*/ 46 w 46"/>
                <a:gd name="T11" fmla="*/ 1155 h 1201"/>
                <a:gd name="T12" fmla="*/ 23 w 46"/>
                <a:gd name="T13" fmla="*/ 1201 h 1201"/>
                <a:gd name="T14" fmla="*/ 0 w 46"/>
                <a:gd name="T15" fmla="*/ 1155 h 1201"/>
                <a:gd name="T16" fmla="*/ 46 w 46"/>
                <a:gd name="T17" fmla="*/ 1155 h 1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201">
                  <a:moveTo>
                    <a:pt x="29" y="0"/>
                  </a:moveTo>
                  <a:lnTo>
                    <a:pt x="29" y="1161"/>
                  </a:lnTo>
                  <a:lnTo>
                    <a:pt x="23" y="1161"/>
                  </a:lnTo>
                  <a:lnTo>
                    <a:pt x="23" y="0"/>
                  </a:lnTo>
                  <a:lnTo>
                    <a:pt x="29" y="0"/>
                  </a:lnTo>
                  <a:close/>
                  <a:moveTo>
                    <a:pt x="46" y="1155"/>
                  </a:moveTo>
                  <a:lnTo>
                    <a:pt x="23" y="1201"/>
                  </a:lnTo>
                  <a:lnTo>
                    <a:pt x="0" y="1155"/>
                  </a:lnTo>
                  <a:lnTo>
                    <a:pt x="46" y="115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8223" name="Freeform 61"/>
            <p:cNvSpPr>
              <a:spLocks noEditPoints="1"/>
            </p:cNvSpPr>
            <p:nvPr/>
          </p:nvSpPr>
          <p:spPr bwMode="auto">
            <a:xfrm>
              <a:off x="4376" y="1789"/>
              <a:ext cx="47" cy="739"/>
            </a:xfrm>
            <a:custGeom>
              <a:avLst/>
              <a:gdLst>
                <a:gd name="T0" fmla="*/ 29 w 47"/>
                <a:gd name="T1" fmla="*/ 0 h 739"/>
                <a:gd name="T2" fmla="*/ 29 w 47"/>
                <a:gd name="T3" fmla="*/ 699 h 739"/>
                <a:gd name="T4" fmla="*/ 24 w 47"/>
                <a:gd name="T5" fmla="*/ 699 h 739"/>
                <a:gd name="T6" fmla="*/ 24 w 47"/>
                <a:gd name="T7" fmla="*/ 0 h 739"/>
                <a:gd name="T8" fmla="*/ 29 w 47"/>
                <a:gd name="T9" fmla="*/ 0 h 739"/>
                <a:gd name="T10" fmla="*/ 47 w 47"/>
                <a:gd name="T11" fmla="*/ 693 h 739"/>
                <a:gd name="T12" fmla="*/ 24 w 47"/>
                <a:gd name="T13" fmla="*/ 739 h 739"/>
                <a:gd name="T14" fmla="*/ 0 w 47"/>
                <a:gd name="T15" fmla="*/ 693 h 739"/>
                <a:gd name="T16" fmla="*/ 47 w 47"/>
                <a:gd name="T17" fmla="*/ 693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739">
                  <a:moveTo>
                    <a:pt x="29" y="0"/>
                  </a:moveTo>
                  <a:lnTo>
                    <a:pt x="29" y="699"/>
                  </a:lnTo>
                  <a:lnTo>
                    <a:pt x="24" y="699"/>
                  </a:lnTo>
                  <a:lnTo>
                    <a:pt x="24" y="0"/>
                  </a:lnTo>
                  <a:lnTo>
                    <a:pt x="29" y="0"/>
                  </a:lnTo>
                  <a:close/>
                  <a:moveTo>
                    <a:pt x="47" y="693"/>
                  </a:moveTo>
                  <a:lnTo>
                    <a:pt x="24" y="739"/>
                  </a:lnTo>
                  <a:lnTo>
                    <a:pt x="0" y="693"/>
                  </a:lnTo>
                  <a:lnTo>
                    <a:pt x="47" y="69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5360" name="Freeform 62"/>
            <p:cNvSpPr>
              <a:spLocks noEditPoints="1"/>
            </p:cNvSpPr>
            <p:nvPr/>
          </p:nvSpPr>
          <p:spPr bwMode="auto">
            <a:xfrm>
              <a:off x="2338" y="2112"/>
              <a:ext cx="46" cy="301"/>
            </a:xfrm>
            <a:custGeom>
              <a:avLst/>
              <a:gdLst>
                <a:gd name="T0" fmla="*/ 29 w 46"/>
                <a:gd name="T1" fmla="*/ 0 h 301"/>
                <a:gd name="T2" fmla="*/ 29 w 46"/>
                <a:gd name="T3" fmla="*/ 260 h 301"/>
                <a:gd name="T4" fmla="*/ 23 w 46"/>
                <a:gd name="T5" fmla="*/ 260 h 301"/>
                <a:gd name="T6" fmla="*/ 23 w 46"/>
                <a:gd name="T7" fmla="*/ 0 h 301"/>
                <a:gd name="T8" fmla="*/ 29 w 46"/>
                <a:gd name="T9" fmla="*/ 0 h 301"/>
                <a:gd name="T10" fmla="*/ 46 w 46"/>
                <a:gd name="T11" fmla="*/ 255 h 301"/>
                <a:gd name="T12" fmla="*/ 23 w 46"/>
                <a:gd name="T13" fmla="*/ 301 h 301"/>
                <a:gd name="T14" fmla="*/ 0 w 46"/>
                <a:gd name="T15" fmla="*/ 255 h 301"/>
                <a:gd name="T16" fmla="*/ 46 w 46"/>
                <a:gd name="T17" fmla="*/ 255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301">
                  <a:moveTo>
                    <a:pt x="29" y="0"/>
                  </a:moveTo>
                  <a:lnTo>
                    <a:pt x="29" y="260"/>
                  </a:lnTo>
                  <a:lnTo>
                    <a:pt x="23" y="260"/>
                  </a:lnTo>
                  <a:lnTo>
                    <a:pt x="23" y="0"/>
                  </a:lnTo>
                  <a:lnTo>
                    <a:pt x="29" y="0"/>
                  </a:lnTo>
                  <a:close/>
                  <a:moveTo>
                    <a:pt x="46" y="255"/>
                  </a:moveTo>
                  <a:lnTo>
                    <a:pt x="23" y="301"/>
                  </a:lnTo>
                  <a:lnTo>
                    <a:pt x="0" y="255"/>
                  </a:lnTo>
                  <a:lnTo>
                    <a:pt x="46" y="25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5361" name="Freeform 63"/>
            <p:cNvSpPr>
              <a:spLocks noEditPoints="1"/>
            </p:cNvSpPr>
            <p:nvPr/>
          </p:nvSpPr>
          <p:spPr bwMode="auto">
            <a:xfrm>
              <a:off x="3102" y="2829"/>
              <a:ext cx="510" cy="46"/>
            </a:xfrm>
            <a:custGeom>
              <a:avLst/>
              <a:gdLst>
                <a:gd name="T0" fmla="*/ 0 w 510"/>
                <a:gd name="T1" fmla="*/ 23 h 46"/>
                <a:gd name="T2" fmla="*/ 469 w 510"/>
                <a:gd name="T3" fmla="*/ 23 h 46"/>
                <a:gd name="T4" fmla="*/ 469 w 510"/>
                <a:gd name="T5" fmla="*/ 29 h 46"/>
                <a:gd name="T6" fmla="*/ 0 w 510"/>
                <a:gd name="T7" fmla="*/ 29 h 46"/>
                <a:gd name="T8" fmla="*/ 0 w 510"/>
                <a:gd name="T9" fmla="*/ 23 h 46"/>
                <a:gd name="T10" fmla="*/ 464 w 510"/>
                <a:gd name="T11" fmla="*/ 0 h 46"/>
                <a:gd name="T12" fmla="*/ 510 w 510"/>
                <a:gd name="T13" fmla="*/ 23 h 46"/>
                <a:gd name="T14" fmla="*/ 464 w 510"/>
                <a:gd name="T15" fmla="*/ 46 h 46"/>
                <a:gd name="T16" fmla="*/ 464 w 510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0" h="46">
                  <a:moveTo>
                    <a:pt x="0" y="23"/>
                  </a:moveTo>
                  <a:lnTo>
                    <a:pt x="469" y="23"/>
                  </a:lnTo>
                  <a:lnTo>
                    <a:pt x="469" y="29"/>
                  </a:lnTo>
                  <a:lnTo>
                    <a:pt x="0" y="29"/>
                  </a:lnTo>
                  <a:lnTo>
                    <a:pt x="0" y="23"/>
                  </a:lnTo>
                  <a:close/>
                  <a:moveTo>
                    <a:pt x="464" y="0"/>
                  </a:moveTo>
                  <a:lnTo>
                    <a:pt x="510" y="23"/>
                  </a:lnTo>
                  <a:lnTo>
                    <a:pt x="464" y="46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5364" name="Freeform 64"/>
            <p:cNvSpPr>
              <a:spLocks noEditPoints="1"/>
            </p:cNvSpPr>
            <p:nvPr/>
          </p:nvSpPr>
          <p:spPr bwMode="auto">
            <a:xfrm>
              <a:off x="3653" y="3216"/>
              <a:ext cx="1447" cy="797"/>
            </a:xfrm>
            <a:custGeom>
              <a:avLst/>
              <a:gdLst>
                <a:gd name="T0" fmla="*/ 0 w 1447"/>
                <a:gd name="T1" fmla="*/ 398 h 797"/>
                <a:gd name="T2" fmla="*/ 723 w 1447"/>
                <a:gd name="T3" fmla="*/ 0 h 797"/>
                <a:gd name="T4" fmla="*/ 1447 w 1447"/>
                <a:gd name="T5" fmla="*/ 398 h 797"/>
                <a:gd name="T6" fmla="*/ 723 w 1447"/>
                <a:gd name="T7" fmla="*/ 797 h 797"/>
                <a:gd name="T8" fmla="*/ 0 w 1447"/>
                <a:gd name="T9" fmla="*/ 398 h 797"/>
                <a:gd name="T10" fmla="*/ 723 w 1447"/>
                <a:gd name="T11" fmla="*/ 791 h 797"/>
                <a:gd name="T12" fmla="*/ 723 w 1447"/>
                <a:gd name="T13" fmla="*/ 791 h 797"/>
                <a:gd name="T14" fmla="*/ 1442 w 1447"/>
                <a:gd name="T15" fmla="*/ 398 h 797"/>
                <a:gd name="T16" fmla="*/ 1442 w 1447"/>
                <a:gd name="T17" fmla="*/ 398 h 797"/>
                <a:gd name="T18" fmla="*/ 723 w 1447"/>
                <a:gd name="T19" fmla="*/ 6 h 797"/>
                <a:gd name="T20" fmla="*/ 723 w 1447"/>
                <a:gd name="T21" fmla="*/ 6 h 797"/>
                <a:gd name="T22" fmla="*/ 5 w 1447"/>
                <a:gd name="T23" fmla="*/ 398 h 797"/>
                <a:gd name="T24" fmla="*/ 5 w 1447"/>
                <a:gd name="T25" fmla="*/ 398 h 797"/>
                <a:gd name="T26" fmla="*/ 723 w 1447"/>
                <a:gd name="T27" fmla="*/ 791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47" h="797">
                  <a:moveTo>
                    <a:pt x="0" y="398"/>
                  </a:moveTo>
                  <a:lnTo>
                    <a:pt x="723" y="0"/>
                  </a:lnTo>
                  <a:lnTo>
                    <a:pt x="1447" y="398"/>
                  </a:lnTo>
                  <a:lnTo>
                    <a:pt x="723" y="797"/>
                  </a:lnTo>
                  <a:lnTo>
                    <a:pt x="0" y="398"/>
                  </a:lnTo>
                  <a:close/>
                  <a:moveTo>
                    <a:pt x="723" y="791"/>
                  </a:moveTo>
                  <a:lnTo>
                    <a:pt x="723" y="791"/>
                  </a:lnTo>
                  <a:lnTo>
                    <a:pt x="1442" y="398"/>
                  </a:lnTo>
                  <a:lnTo>
                    <a:pt x="1442" y="398"/>
                  </a:lnTo>
                  <a:lnTo>
                    <a:pt x="723" y="6"/>
                  </a:lnTo>
                  <a:lnTo>
                    <a:pt x="723" y="6"/>
                  </a:lnTo>
                  <a:lnTo>
                    <a:pt x="5" y="398"/>
                  </a:lnTo>
                  <a:lnTo>
                    <a:pt x="5" y="398"/>
                  </a:lnTo>
                  <a:lnTo>
                    <a:pt x="723" y="791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5365" name="Rectangle 65"/>
            <p:cNvSpPr>
              <a:spLocks noChangeArrowheads="1"/>
            </p:cNvSpPr>
            <p:nvPr/>
          </p:nvSpPr>
          <p:spPr bwMode="auto">
            <a:xfrm>
              <a:off x="4093" y="3378"/>
              <a:ext cx="782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smtClean="0">
                  <a:solidFill>
                    <a:srgbClr val="DB1124"/>
                  </a:solidFill>
                  <a:latin typeface="Arial Unicode MS" pitchFamily="34" charset="-128"/>
                </a:rPr>
                <a:t>Benchmark data </a:t>
              </a:r>
              <a:endParaRPr lang="fr-FR" altLang="fr-FR" smtClean="0">
                <a:solidFill>
                  <a:prstClr val="black"/>
                </a:solidFill>
              </a:endParaRPr>
            </a:p>
          </p:txBody>
        </p:sp>
        <p:sp>
          <p:nvSpPr>
            <p:cNvPr id="15366" name="Rectangle 66"/>
            <p:cNvSpPr>
              <a:spLocks noChangeArrowheads="1"/>
            </p:cNvSpPr>
            <p:nvPr/>
          </p:nvSpPr>
          <p:spPr bwMode="auto">
            <a:xfrm>
              <a:off x="4324" y="3493"/>
              <a:ext cx="255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smtClean="0">
                  <a:solidFill>
                    <a:srgbClr val="DB1124"/>
                  </a:solidFill>
                  <a:latin typeface="Arial Unicode MS" pitchFamily="34" charset="-128"/>
                </a:rPr>
                <a:t>base</a:t>
              </a:r>
              <a:endParaRPr lang="fr-FR" altLang="fr-FR" smtClean="0">
                <a:solidFill>
                  <a:prstClr val="black"/>
                </a:solidFill>
              </a:endParaRPr>
            </a:p>
          </p:txBody>
        </p:sp>
        <p:sp>
          <p:nvSpPr>
            <p:cNvPr id="15367" name="Rectangle 67"/>
            <p:cNvSpPr>
              <a:spLocks noChangeArrowheads="1"/>
            </p:cNvSpPr>
            <p:nvPr/>
          </p:nvSpPr>
          <p:spPr bwMode="auto">
            <a:xfrm>
              <a:off x="4255" y="3655"/>
              <a:ext cx="429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smtClean="0">
                  <a:solidFill>
                    <a:srgbClr val="DB1124"/>
                  </a:solidFill>
                  <a:latin typeface="Arial Unicode MS" pitchFamily="34" charset="-128"/>
                </a:rPr>
                <a:t>Security </a:t>
              </a:r>
              <a:endParaRPr lang="fr-FR" altLang="fr-FR" smtClean="0">
                <a:solidFill>
                  <a:prstClr val="black"/>
                </a:solidFill>
              </a:endParaRPr>
            </a:p>
          </p:txBody>
        </p:sp>
        <p:sp>
          <p:nvSpPr>
            <p:cNvPr id="15368" name="Rectangle 68"/>
            <p:cNvSpPr>
              <a:spLocks noChangeArrowheads="1"/>
            </p:cNvSpPr>
            <p:nvPr/>
          </p:nvSpPr>
          <p:spPr bwMode="auto">
            <a:xfrm>
              <a:off x="4191" y="3771"/>
              <a:ext cx="562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smtClean="0">
                  <a:solidFill>
                    <a:srgbClr val="DB1124"/>
                  </a:solidFill>
                  <a:latin typeface="Arial Unicode MS" pitchFamily="34" charset="-128"/>
                </a:rPr>
                <a:t>coefficients </a:t>
              </a:r>
              <a:endParaRPr lang="fr-FR" altLang="fr-FR" smtClean="0">
                <a:solidFill>
                  <a:prstClr val="black"/>
                </a:solidFill>
              </a:endParaRPr>
            </a:p>
          </p:txBody>
        </p:sp>
        <p:sp>
          <p:nvSpPr>
            <p:cNvPr id="15369" name="Freeform 69"/>
            <p:cNvSpPr>
              <a:spLocks noEditPoints="1"/>
            </p:cNvSpPr>
            <p:nvPr/>
          </p:nvSpPr>
          <p:spPr bwMode="auto">
            <a:xfrm>
              <a:off x="456" y="1875"/>
              <a:ext cx="1216" cy="705"/>
            </a:xfrm>
            <a:custGeom>
              <a:avLst/>
              <a:gdLst>
                <a:gd name="T0" fmla="*/ 0 w 1216"/>
                <a:gd name="T1" fmla="*/ 353 h 705"/>
                <a:gd name="T2" fmla="*/ 608 w 1216"/>
                <a:gd name="T3" fmla="*/ 0 h 705"/>
                <a:gd name="T4" fmla="*/ 1216 w 1216"/>
                <a:gd name="T5" fmla="*/ 353 h 705"/>
                <a:gd name="T6" fmla="*/ 608 w 1216"/>
                <a:gd name="T7" fmla="*/ 705 h 705"/>
                <a:gd name="T8" fmla="*/ 0 w 1216"/>
                <a:gd name="T9" fmla="*/ 353 h 705"/>
                <a:gd name="T10" fmla="*/ 608 w 1216"/>
                <a:gd name="T11" fmla="*/ 699 h 705"/>
                <a:gd name="T12" fmla="*/ 608 w 1216"/>
                <a:gd name="T13" fmla="*/ 699 h 705"/>
                <a:gd name="T14" fmla="*/ 1210 w 1216"/>
                <a:gd name="T15" fmla="*/ 353 h 705"/>
                <a:gd name="T16" fmla="*/ 1210 w 1216"/>
                <a:gd name="T17" fmla="*/ 353 h 705"/>
                <a:gd name="T18" fmla="*/ 608 w 1216"/>
                <a:gd name="T19" fmla="*/ 6 h 705"/>
                <a:gd name="T20" fmla="*/ 608 w 1216"/>
                <a:gd name="T21" fmla="*/ 6 h 705"/>
                <a:gd name="T22" fmla="*/ 6 w 1216"/>
                <a:gd name="T23" fmla="*/ 353 h 705"/>
                <a:gd name="T24" fmla="*/ 6 w 1216"/>
                <a:gd name="T25" fmla="*/ 353 h 705"/>
                <a:gd name="T26" fmla="*/ 608 w 1216"/>
                <a:gd name="T27" fmla="*/ 699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705">
                  <a:moveTo>
                    <a:pt x="0" y="353"/>
                  </a:moveTo>
                  <a:lnTo>
                    <a:pt x="608" y="0"/>
                  </a:lnTo>
                  <a:lnTo>
                    <a:pt x="1216" y="353"/>
                  </a:lnTo>
                  <a:lnTo>
                    <a:pt x="608" y="705"/>
                  </a:lnTo>
                  <a:lnTo>
                    <a:pt x="0" y="353"/>
                  </a:lnTo>
                  <a:close/>
                  <a:moveTo>
                    <a:pt x="608" y="699"/>
                  </a:moveTo>
                  <a:lnTo>
                    <a:pt x="608" y="699"/>
                  </a:lnTo>
                  <a:lnTo>
                    <a:pt x="1210" y="353"/>
                  </a:lnTo>
                  <a:lnTo>
                    <a:pt x="1210" y="353"/>
                  </a:lnTo>
                  <a:lnTo>
                    <a:pt x="608" y="6"/>
                  </a:lnTo>
                  <a:lnTo>
                    <a:pt x="608" y="6"/>
                  </a:lnTo>
                  <a:lnTo>
                    <a:pt x="6" y="353"/>
                  </a:lnTo>
                  <a:lnTo>
                    <a:pt x="6" y="353"/>
                  </a:lnTo>
                  <a:lnTo>
                    <a:pt x="608" y="699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5370" name="Rectangle 70"/>
            <p:cNvSpPr>
              <a:spLocks noChangeArrowheads="1"/>
            </p:cNvSpPr>
            <p:nvPr/>
          </p:nvSpPr>
          <p:spPr bwMode="auto">
            <a:xfrm>
              <a:off x="890" y="2084"/>
              <a:ext cx="417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smtClean="0">
                  <a:solidFill>
                    <a:srgbClr val="DB1124"/>
                  </a:solidFill>
                  <a:latin typeface="Arial Unicode MS" pitchFamily="34" charset="-128"/>
                </a:rPr>
                <a:t>Methods</a:t>
              </a:r>
              <a:endParaRPr lang="fr-FR" altLang="fr-FR" smtClean="0">
                <a:solidFill>
                  <a:prstClr val="black"/>
                </a:solidFill>
              </a:endParaRPr>
            </a:p>
          </p:txBody>
        </p:sp>
        <p:sp>
          <p:nvSpPr>
            <p:cNvPr id="15371" name="Rectangle 71"/>
            <p:cNvSpPr>
              <a:spLocks noChangeArrowheads="1"/>
            </p:cNvSpPr>
            <p:nvPr/>
          </p:nvSpPr>
          <p:spPr bwMode="auto">
            <a:xfrm>
              <a:off x="890" y="2251"/>
              <a:ext cx="226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smtClean="0">
                  <a:solidFill>
                    <a:srgbClr val="DB1124"/>
                  </a:solidFill>
                  <a:latin typeface="Arial Unicode MS" pitchFamily="34" charset="-128"/>
                </a:rPr>
                <a:t>Tool</a:t>
              </a:r>
              <a:endParaRPr lang="fr-FR" altLang="fr-FR" smtClean="0">
                <a:solidFill>
                  <a:prstClr val="black"/>
                </a:solidFill>
              </a:endParaRPr>
            </a:p>
          </p:txBody>
        </p:sp>
        <p:sp>
          <p:nvSpPr>
            <p:cNvPr id="15372" name="Rectangle 72"/>
            <p:cNvSpPr>
              <a:spLocks noChangeArrowheads="1"/>
            </p:cNvSpPr>
            <p:nvPr/>
          </p:nvSpPr>
          <p:spPr bwMode="auto">
            <a:xfrm>
              <a:off x="1093" y="2251"/>
              <a:ext cx="203" cy="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1200" smtClean="0">
                  <a:solidFill>
                    <a:srgbClr val="DB1124"/>
                  </a:solidFill>
                  <a:latin typeface="Arial Unicode MS" pitchFamily="34" charset="-128"/>
                </a:rPr>
                <a:t>box</a:t>
              </a:r>
              <a:endParaRPr lang="fr-FR" altLang="fr-FR" smtClean="0">
                <a:solidFill>
                  <a:prstClr val="black"/>
                </a:solidFill>
              </a:endParaRPr>
            </a:p>
          </p:txBody>
        </p:sp>
        <p:sp>
          <p:nvSpPr>
            <p:cNvPr id="15373" name="Freeform 73"/>
            <p:cNvSpPr>
              <a:spLocks noEditPoints="1"/>
            </p:cNvSpPr>
            <p:nvPr/>
          </p:nvSpPr>
          <p:spPr bwMode="auto">
            <a:xfrm>
              <a:off x="1388" y="1835"/>
              <a:ext cx="371" cy="231"/>
            </a:xfrm>
            <a:custGeom>
              <a:avLst/>
              <a:gdLst>
                <a:gd name="T0" fmla="*/ 371 w 371"/>
                <a:gd name="T1" fmla="*/ 0 h 231"/>
                <a:gd name="T2" fmla="*/ 35 w 371"/>
                <a:gd name="T3" fmla="*/ 214 h 231"/>
                <a:gd name="T4" fmla="*/ 29 w 371"/>
                <a:gd name="T5" fmla="*/ 208 h 231"/>
                <a:gd name="T6" fmla="*/ 371 w 371"/>
                <a:gd name="T7" fmla="*/ 0 h 231"/>
                <a:gd name="T8" fmla="*/ 371 w 371"/>
                <a:gd name="T9" fmla="*/ 0 h 231"/>
                <a:gd name="T10" fmla="*/ 52 w 371"/>
                <a:gd name="T11" fmla="*/ 225 h 231"/>
                <a:gd name="T12" fmla="*/ 0 w 371"/>
                <a:gd name="T13" fmla="*/ 231 h 231"/>
                <a:gd name="T14" fmla="*/ 29 w 371"/>
                <a:gd name="T15" fmla="*/ 185 h 231"/>
                <a:gd name="T16" fmla="*/ 52 w 371"/>
                <a:gd name="T17" fmla="*/ 225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1" h="231">
                  <a:moveTo>
                    <a:pt x="371" y="0"/>
                  </a:moveTo>
                  <a:lnTo>
                    <a:pt x="35" y="214"/>
                  </a:lnTo>
                  <a:lnTo>
                    <a:pt x="29" y="208"/>
                  </a:lnTo>
                  <a:lnTo>
                    <a:pt x="371" y="0"/>
                  </a:lnTo>
                  <a:lnTo>
                    <a:pt x="371" y="0"/>
                  </a:lnTo>
                  <a:close/>
                  <a:moveTo>
                    <a:pt x="52" y="225"/>
                  </a:moveTo>
                  <a:lnTo>
                    <a:pt x="0" y="231"/>
                  </a:lnTo>
                  <a:lnTo>
                    <a:pt x="29" y="185"/>
                  </a:lnTo>
                  <a:lnTo>
                    <a:pt x="52" y="22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5374" name="Freeform 74"/>
            <p:cNvSpPr>
              <a:spLocks noEditPoints="1"/>
            </p:cNvSpPr>
            <p:nvPr/>
          </p:nvSpPr>
          <p:spPr bwMode="auto">
            <a:xfrm>
              <a:off x="1296" y="2436"/>
              <a:ext cx="324" cy="323"/>
            </a:xfrm>
            <a:custGeom>
              <a:avLst/>
              <a:gdLst>
                <a:gd name="T0" fmla="*/ 324 w 324"/>
                <a:gd name="T1" fmla="*/ 323 h 323"/>
                <a:gd name="T2" fmla="*/ 23 w 324"/>
                <a:gd name="T3" fmla="*/ 29 h 323"/>
                <a:gd name="T4" fmla="*/ 28 w 324"/>
                <a:gd name="T5" fmla="*/ 23 h 323"/>
                <a:gd name="T6" fmla="*/ 324 w 324"/>
                <a:gd name="T7" fmla="*/ 323 h 323"/>
                <a:gd name="T8" fmla="*/ 324 w 324"/>
                <a:gd name="T9" fmla="*/ 323 h 323"/>
                <a:gd name="T10" fmla="*/ 17 w 324"/>
                <a:gd name="T11" fmla="*/ 52 h 323"/>
                <a:gd name="T12" fmla="*/ 0 w 324"/>
                <a:gd name="T13" fmla="*/ 0 h 323"/>
                <a:gd name="T14" fmla="*/ 52 w 324"/>
                <a:gd name="T15" fmla="*/ 17 h 323"/>
                <a:gd name="T16" fmla="*/ 17 w 324"/>
                <a:gd name="T17" fmla="*/ 52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4" h="323">
                  <a:moveTo>
                    <a:pt x="324" y="323"/>
                  </a:moveTo>
                  <a:lnTo>
                    <a:pt x="23" y="29"/>
                  </a:lnTo>
                  <a:lnTo>
                    <a:pt x="28" y="23"/>
                  </a:lnTo>
                  <a:lnTo>
                    <a:pt x="324" y="323"/>
                  </a:lnTo>
                  <a:lnTo>
                    <a:pt x="324" y="323"/>
                  </a:lnTo>
                  <a:close/>
                  <a:moveTo>
                    <a:pt x="17" y="52"/>
                  </a:moveTo>
                  <a:lnTo>
                    <a:pt x="0" y="0"/>
                  </a:lnTo>
                  <a:lnTo>
                    <a:pt x="52" y="17"/>
                  </a:lnTo>
                  <a:lnTo>
                    <a:pt x="17" y="5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5375" name="Freeform 75"/>
            <p:cNvSpPr>
              <a:spLocks noEditPoints="1"/>
            </p:cNvSpPr>
            <p:nvPr/>
          </p:nvSpPr>
          <p:spPr bwMode="auto">
            <a:xfrm>
              <a:off x="4376" y="3129"/>
              <a:ext cx="47" cy="93"/>
            </a:xfrm>
            <a:custGeom>
              <a:avLst/>
              <a:gdLst>
                <a:gd name="T0" fmla="*/ 29 w 47"/>
                <a:gd name="T1" fmla="*/ 0 h 93"/>
                <a:gd name="T2" fmla="*/ 29 w 47"/>
                <a:gd name="T3" fmla="*/ 52 h 93"/>
                <a:gd name="T4" fmla="*/ 24 w 47"/>
                <a:gd name="T5" fmla="*/ 52 h 93"/>
                <a:gd name="T6" fmla="*/ 24 w 47"/>
                <a:gd name="T7" fmla="*/ 0 h 93"/>
                <a:gd name="T8" fmla="*/ 29 w 47"/>
                <a:gd name="T9" fmla="*/ 0 h 93"/>
                <a:gd name="T10" fmla="*/ 47 w 47"/>
                <a:gd name="T11" fmla="*/ 46 h 93"/>
                <a:gd name="T12" fmla="*/ 24 w 47"/>
                <a:gd name="T13" fmla="*/ 93 h 93"/>
                <a:gd name="T14" fmla="*/ 0 w 47"/>
                <a:gd name="T15" fmla="*/ 46 h 93"/>
                <a:gd name="T16" fmla="*/ 47 w 47"/>
                <a:gd name="T17" fmla="*/ 4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93">
                  <a:moveTo>
                    <a:pt x="29" y="0"/>
                  </a:moveTo>
                  <a:lnTo>
                    <a:pt x="29" y="52"/>
                  </a:lnTo>
                  <a:lnTo>
                    <a:pt x="24" y="52"/>
                  </a:lnTo>
                  <a:lnTo>
                    <a:pt x="24" y="0"/>
                  </a:lnTo>
                  <a:lnTo>
                    <a:pt x="29" y="0"/>
                  </a:lnTo>
                  <a:close/>
                  <a:moveTo>
                    <a:pt x="47" y="46"/>
                  </a:moveTo>
                  <a:lnTo>
                    <a:pt x="24" y="93"/>
                  </a:lnTo>
                  <a:lnTo>
                    <a:pt x="0" y="46"/>
                  </a:lnTo>
                  <a:lnTo>
                    <a:pt x="47" y="4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</p:grpSp>
      <p:sp>
        <p:nvSpPr>
          <p:cNvPr id="79" name="Espace réservé du pied de page 4"/>
          <p:cNvSpPr txBox="1">
            <a:spLocks/>
          </p:cNvSpPr>
          <p:nvPr/>
        </p:nvSpPr>
        <p:spPr>
          <a:xfrm>
            <a:off x="2987824" y="6479822"/>
            <a:ext cx="3260576" cy="266631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400" smtClean="0">
                <a:solidFill>
                  <a:prstClr val="black"/>
                </a:solidFill>
              </a:rPr>
              <a:t>12/06/2015 (F. Aguirre &amp; K. Macocco)</a:t>
            </a:r>
            <a:endParaRPr lang="en-US" sz="1400" dirty="0">
              <a:solidFill>
                <a:prstClr val="black"/>
              </a:solidFill>
            </a:endParaRPr>
          </a:p>
        </p:txBody>
      </p:sp>
      <p:graphicFrame>
        <p:nvGraphicFramePr>
          <p:cNvPr id="27" name="Obje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5624831"/>
              </p:ext>
            </p:extLst>
          </p:nvPr>
        </p:nvGraphicFramePr>
        <p:xfrm>
          <a:off x="0" y="6519863"/>
          <a:ext cx="1511300" cy="33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name="Acrobat Document" r:id="rId3" imgW="11031490" imgH="2467319" progId="AcroExch.Document.7">
                  <p:embed/>
                </p:oleObj>
              </mc:Choice>
              <mc:Fallback>
                <p:oleObj name="Acrobat Document" r:id="rId3" imgW="11031490" imgH="2467319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519863"/>
                        <a:ext cx="1511300" cy="33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840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_CWTenergy_presentation_2010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5_CWTenergy_presentation_2010">
      <a:majorFont>
        <a:latin typeface="Calibri"/>
        <a:ea typeface="Geneva"/>
        <a:cs typeface="Calibri"/>
      </a:majorFont>
      <a:minorFont>
        <a:latin typeface="Calibri"/>
        <a:ea typeface="Geneva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CWT_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1B928C"/>
        </a:accent1>
        <a:accent2>
          <a:srgbClr val="00A3A9"/>
        </a:accent2>
        <a:accent3>
          <a:srgbClr val="FFFFFF"/>
        </a:accent3>
        <a:accent4>
          <a:srgbClr val="000000"/>
        </a:accent4>
        <a:accent5>
          <a:srgbClr val="ABC7C5"/>
        </a:accent5>
        <a:accent6>
          <a:srgbClr val="009399"/>
        </a:accent6>
        <a:hlink>
          <a:srgbClr val="ED1C24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WT_Presentatio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1B928C"/>
        </a:accent1>
        <a:accent2>
          <a:srgbClr val="ED1C24"/>
        </a:accent2>
        <a:accent3>
          <a:srgbClr val="FFFFFF"/>
        </a:accent3>
        <a:accent4>
          <a:srgbClr val="000000"/>
        </a:accent4>
        <a:accent5>
          <a:srgbClr val="ABC7C5"/>
        </a:accent5>
        <a:accent6>
          <a:srgbClr val="D71820"/>
        </a:accent6>
        <a:hlink>
          <a:srgbClr val="00A3A9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WT_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1B928C"/>
        </a:accent1>
        <a:accent2>
          <a:srgbClr val="ED1C24"/>
        </a:accent2>
        <a:accent3>
          <a:srgbClr val="FFFFFF"/>
        </a:accent3>
        <a:accent4>
          <a:srgbClr val="000000"/>
        </a:accent4>
        <a:accent5>
          <a:srgbClr val="ABC7C5"/>
        </a:accent5>
        <a:accent6>
          <a:srgbClr val="D71820"/>
        </a:accent6>
        <a:hlink>
          <a:srgbClr val="009EA0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WT_Presentation 4">
        <a:dk1>
          <a:srgbClr val="000000"/>
        </a:dk1>
        <a:lt1>
          <a:srgbClr val="FFFFFF"/>
        </a:lt1>
        <a:dk2>
          <a:srgbClr val="000000"/>
        </a:dk2>
        <a:lt2>
          <a:srgbClr val="888888"/>
        </a:lt2>
        <a:accent1>
          <a:srgbClr val="0098A1"/>
        </a:accent1>
        <a:accent2>
          <a:srgbClr val="E2001A"/>
        </a:accent2>
        <a:accent3>
          <a:srgbClr val="FFFFFF"/>
        </a:accent3>
        <a:accent4>
          <a:srgbClr val="000000"/>
        </a:accent4>
        <a:accent5>
          <a:srgbClr val="AACACD"/>
        </a:accent5>
        <a:accent6>
          <a:srgbClr val="CD0016"/>
        </a:accent6>
        <a:hlink>
          <a:srgbClr val="0098A1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WT_Presentation 5">
        <a:dk1>
          <a:srgbClr val="000000"/>
        </a:dk1>
        <a:lt1>
          <a:srgbClr val="FFFFFF"/>
        </a:lt1>
        <a:dk2>
          <a:srgbClr val="000000"/>
        </a:dk2>
        <a:lt2>
          <a:srgbClr val="999999"/>
        </a:lt2>
        <a:accent1>
          <a:srgbClr val="0098A1"/>
        </a:accent1>
        <a:accent2>
          <a:srgbClr val="E2001A"/>
        </a:accent2>
        <a:accent3>
          <a:srgbClr val="FFFFFF"/>
        </a:accent3>
        <a:accent4>
          <a:srgbClr val="000000"/>
        </a:accent4>
        <a:accent5>
          <a:srgbClr val="AACACD"/>
        </a:accent5>
        <a:accent6>
          <a:srgbClr val="CD0016"/>
        </a:accent6>
        <a:hlink>
          <a:srgbClr val="0098A1"/>
        </a:hlink>
        <a:folHlink>
          <a:srgbClr val="50505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P-01-E (Présentations Phimeca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himeca (body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863</Words>
  <Application>Microsoft Office PowerPoint</Application>
  <PresentationFormat>Affichage à l'écran (4:3)</PresentationFormat>
  <Paragraphs>192</Paragraphs>
  <Slides>17</Slides>
  <Notes>9</Notes>
  <HiddenSlides>0</HiddenSlides>
  <MMClips>0</MMClips>
  <ScaleCrop>false</ScaleCrop>
  <HeadingPairs>
    <vt:vector size="6" baseType="variant">
      <vt:variant>
        <vt:lpstr>Thème</vt:lpstr>
      </vt:variant>
      <vt:variant>
        <vt:i4>3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1" baseType="lpstr">
      <vt:lpstr>5_CWTenergy_presentation_2010</vt:lpstr>
      <vt:lpstr>PP-01-E (Présentations Phimeca)</vt:lpstr>
      <vt:lpstr>Phimeca (body)</vt:lpstr>
      <vt:lpstr>Acrobat Document</vt:lpstr>
      <vt:lpstr>Projet FUI 01 janvier 2012- 30 avril 2016</vt:lpstr>
      <vt:lpstr>Objectives and labellisation</vt:lpstr>
      <vt:lpstr>The 13 partners </vt:lpstr>
      <vt:lpstr>Principal demonstrator: Booster pump in industrial environment in EDF thermical plant</vt:lpstr>
      <vt:lpstr>Scientifical structuration </vt:lpstr>
      <vt:lpstr>Technological issues</vt:lpstr>
      <vt:lpstr>   Scientific innovations</vt:lpstr>
      <vt:lpstr>SICODYN Benchmark Surrogate modeling</vt:lpstr>
      <vt:lpstr>Scientifical structuration </vt:lpstr>
      <vt:lpstr>Study of the pump casing – variables &amp; definition domain </vt:lpstr>
      <vt:lpstr>Input of the design of experiment</vt:lpstr>
      <vt:lpstr>Output of the design of experiment</vt:lpstr>
      <vt:lpstr>MAC matrix of the VGP</vt:lpstr>
      <vt:lpstr>Adjustment graph of the VGP</vt:lpstr>
      <vt:lpstr>Validation of the VGP</vt:lpstr>
      <vt:lpstr>Validation of the VGP</vt:lpstr>
      <vt:lpstr>Perspectives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FUI 01 janvier 2012- 30 avril 2016</dc:title>
  <dc:creator>Macocco</dc:creator>
  <cp:lastModifiedBy>Macocco</cp:lastModifiedBy>
  <cp:revision>4</cp:revision>
  <dcterms:created xsi:type="dcterms:W3CDTF">2015-06-11T17:33:05Z</dcterms:created>
  <dcterms:modified xsi:type="dcterms:W3CDTF">2015-06-11T18:37:57Z</dcterms:modified>
</cp:coreProperties>
</file>